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75" r:id="rId3"/>
    <p:sldId id="269" r:id="rId4"/>
    <p:sldId id="270" r:id="rId5"/>
    <p:sldId id="273" r:id="rId6"/>
    <p:sldId id="268" r:id="rId7"/>
    <p:sldId id="258" r:id="rId8"/>
    <p:sldId id="274" r:id="rId9"/>
    <p:sldId id="278" r:id="rId10"/>
    <p:sldId id="298" r:id="rId11"/>
    <p:sldId id="280" r:id="rId12"/>
    <p:sldId id="281" r:id="rId13"/>
    <p:sldId id="279" r:id="rId14"/>
    <p:sldId id="259" r:id="rId15"/>
    <p:sldId id="282" r:id="rId16"/>
    <p:sldId id="283" r:id="rId17"/>
    <p:sldId id="286" r:id="rId18"/>
    <p:sldId id="288" r:id="rId19"/>
    <p:sldId id="260" r:id="rId20"/>
    <p:sldId id="290" r:id="rId21"/>
    <p:sldId id="261" r:id="rId22"/>
    <p:sldId id="262" r:id="rId23"/>
    <p:sldId id="291" r:id="rId24"/>
    <p:sldId id="263" r:id="rId25"/>
    <p:sldId id="292" r:id="rId26"/>
    <p:sldId id="264" r:id="rId27"/>
    <p:sldId id="265" r:id="rId28"/>
    <p:sldId id="293" r:id="rId29"/>
    <p:sldId id="294" r:id="rId30"/>
    <p:sldId id="266" r:id="rId31"/>
    <p:sldId id="296" r:id="rId32"/>
    <p:sldId id="297" r:id="rId33"/>
    <p:sldId id="295" r:id="rId34"/>
    <p:sldId id="276" r:id="rId35"/>
    <p:sldId id="285" r:id="rId36"/>
    <p:sldId id="257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7"/>
    <p:restoredTop sz="94238" autoAdjust="0"/>
  </p:normalViewPr>
  <p:slideViewPr>
    <p:cSldViewPr snapToGrid="0">
      <p:cViewPr varScale="1">
        <p:scale>
          <a:sx n="86" d="100"/>
          <a:sy n="86" d="100"/>
        </p:scale>
        <p:origin x="1704" y="200"/>
      </p:cViewPr>
      <p:guideLst/>
    </p:cSldViewPr>
  </p:slideViewPr>
  <p:notesTextViewPr>
    <p:cViewPr>
      <p:scale>
        <a:sx n="1" d="1"/>
        <a:sy n="1" d="1"/>
      </p:scale>
      <p:origin x="0" y="-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rnil\Dropbox\Research%20(ongoing)\Yann%20and%20David%20-%20diversification%20paradox\__CONFERENCE%20ABSTRACTS%20AND%20PRESENTATIONS\PRESENTATION%20-%20ELEMENTS\all%20figures%20and%20tabl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rnil\Dropbox\Research%20(ongoing)\Yann%20and%20David%20-%20diversification%20paradox\all%20figures%20and%20tabl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rnil\Dropbox\Research%20(ongoing)\Yann%20and%20David%20-%20diversification%20paradox\__CONFERENCE%20ABSTRACTS%20AND%20PRESENTATIONS\PRESENTATION%20-%20ELEMENTS\all%20figures%20and%20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rnil\Dropbox\Research%20(ongoing)\Yann%20and%20David%20-%20diversification%20paradox\all%20figures%20and%20tab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rnil\Dropbox\Research%20(ongoing)\Yann%20and%20David%20-%20diversification%20paradox\all%20figures%20and%20tab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rnil\Dropbox\Research%20(ongoing)\Yann%20and%20David%20-%20diversification%20paradox\all%20figures%20and%20tab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rnil\Dropbox\Research%20(ongoing)\Yann%20and%20David%20-%20diversification%20paradox\all%20figures%20and%20tabl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rnil\Dropbox\Research%20(ongoing)\Yann%20and%20David%20-%20diversification%20paradox\all%20figures%20and%20tabl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rnil\Dropbox\Research%20(ongoing)\Yann%20and%20David%20-%20diversification%20paradox\__CONFERENCE%20ABSTRACTS%20AND%20PRESENTATIONS\PRESENTATION%20-%20ELEMENTS\all%20figures%20and%20tabl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Sheet1!$A$7:$D$7</c:f>
              <c:numCache>
                <c:formatCode>General</c:formatCode>
                <c:ptCount val="4"/>
                <c:pt idx="0">
                  <c:v>100</c:v>
                </c:pt>
                <c:pt idx="1">
                  <c:v>110</c:v>
                </c:pt>
                <c:pt idx="2">
                  <c:v>120</c:v>
                </c:pt>
                <c:pt idx="3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1B-4879-91B6-FB06871DA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451840"/>
        <c:axId val="98453376"/>
      </c:lineChart>
      <c:catAx>
        <c:axId val="98451840"/>
        <c:scaling>
          <c:orientation val="minMax"/>
        </c:scaling>
        <c:delete val="0"/>
        <c:axPos val="b"/>
        <c:majorTickMark val="out"/>
        <c:minorTickMark val="none"/>
        <c:tickLblPos val="nextTo"/>
        <c:crossAx val="98453376"/>
        <c:crosses val="autoZero"/>
        <c:auto val="1"/>
        <c:lblAlgn val="ctr"/>
        <c:lblOffset val="100"/>
        <c:noMultiLvlLbl val="0"/>
      </c:catAx>
      <c:valAx>
        <c:axId val="98453376"/>
        <c:scaling>
          <c:orientation val="minMax"/>
          <c:max val="160"/>
          <c:min val="40"/>
        </c:scaling>
        <c:delete val="0"/>
        <c:axPos val="l"/>
        <c:numFmt formatCode="General" sourceLinked="1"/>
        <c:majorTickMark val="out"/>
        <c:minorTickMark val="none"/>
        <c:tickLblPos val="nextTo"/>
        <c:crossAx val="98451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'study 4'!$A$7</c:f>
              <c:strCache>
                <c:ptCount val="1"/>
                <c:pt idx="0">
                  <c:v>Diversified Portfolio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'study 4'!$B$5:$E$5</c:f>
              <c:strCache>
                <c:ptCount val="4"/>
                <c:pt idx="0">
                  <c:v>Bottom quartile (N=69)</c:v>
                </c:pt>
                <c:pt idx="1">
                  <c:v>Third quartile (N=82)</c:v>
                </c:pt>
                <c:pt idx="2">
                  <c:v>Second quartile (N=66)</c:v>
                </c:pt>
                <c:pt idx="3">
                  <c:v>Top quartile (N=77)</c:v>
                </c:pt>
              </c:strCache>
            </c:strRef>
          </c:cat>
          <c:val>
            <c:numRef>
              <c:f>'study 4'!$B$7:$E$7</c:f>
              <c:numCache>
                <c:formatCode>0.00%</c:formatCode>
                <c:ptCount val="4"/>
                <c:pt idx="0">
                  <c:v>0.75360000000000005</c:v>
                </c:pt>
                <c:pt idx="1">
                  <c:v>0.73170000000000002</c:v>
                </c:pt>
                <c:pt idx="2">
                  <c:v>0.63629999999999998</c:v>
                </c:pt>
                <c:pt idx="3">
                  <c:v>0.68830000000000002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3E-4F31-9E01-DA2864C48106}"/>
            </c:ext>
          </c:extLst>
        </c:ser>
        <c:ser>
          <c:idx val="0"/>
          <c:order val="1"/>
          <c:tx>
            <c:strRef>
              <c:f>'study 4'!$A$6</c:f>
              <c:strCache>
                <c:ptCount val="1"/>
                <c:pt idx="0">
                  <c:v>Non-diversified Portfolio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'study 4'!$B$5:$E$5</c:f>
              <c:strCache>
                <c:ptCount val="4"/>
                <c:pt idx="0">
                  <c:v>Bottom quartile (N=69)</c:v>
                </c:pt>
                <c:pt idx="1">
                  <c:v>Third quartile (N=82)</c:v>
                </c:pt>
                <c:pt idx="2">
                  <c:v>Second quartile (N=66)</c:v>
                </c:pt>
                <c:pt idx="3">
                  <c:v>Top quartile (N=77)</c:v>
                </c:pt>
              </c:strCache>
            </c:strRef>
          </c:cat>
          <c:val>
            <c:numRef>
              <c:f>'study 4'!$B$6:$E$6</c:f>
              <c:numCache>
                <c:formatCode>0.00%</c:formatCode>
                <c:ptCount val="4"/>
                <c:pt idx="0">
                  <c:v>0.24639999999999995</c:v>
                </c:pt>
                <c:pt idx="1">
                  <c:v>0.26829999999999998</c:v>
                </c:pt>
                <c:pt idx="2">
                  <c:v>0.36370000000000002</c:v>
                </c:pt>
                <c:pt idx="3">
                  <c:v>0.31169999999999998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3E-4F31-9E01-DA2864C48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26807856"/>
        <c:axId val="326808184"/>
      </c:barChart>
      <c:catAx>
        <c:axId val="3268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6808184"/>
        <c:crosses val="autoZero"/>
        <c:auto val="1"/>
        <c:lblAlgn val="ctr"/>
        <c:lblOffset val="100"/>
        <c:noMultiLvlLbl val="0"/>
      </c:catAx>
      <c:valAx>
        <c:axId val="3268081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68078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643764287528575E-2"/>
          <c:y val="0.15743211086940981"/>
          <c:w val="0.91948628397256793"/>
          <c:h val="0.729407559463627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'study 5'!$B$1</c:f>
              <c:strCache>
                <c:ptCount val="1"/>
                <c:pt idx="0">
                  <c:v>Portfolio Choice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'study 5'!$C$2:$C$5</c:f>
                <c:numCache>
                  <c:formatCode>General</c:formatCode>
                  <c:ptCount val="4"/>
                  <c:pt idx="0">
                    <c:v>0.12</c:v>
                  </c:pt>
                  <c:pt idx="1">
                    <c:v>0.13</c:v>
                  </c:pt>
                  <c:pt idx="2">
                    <c:v>0.17</c:v>
                  </c:pt>
                  <c:pt idx="3">
                    <c:v>0.16</c:v>
                  </c:pt>
                </c:numCache>
              </c:numRef>
            </c:plus>
            <c:minus>
              <c:numRef>
                <c:f>'study 5'!$C$2:$C$5</c:f>
                <c:numCache>
                  <c:formatCode>General</c:formatCode>
                  <c:ptCount val="4"/>
                  <c:pt idx="0">
                    <c:v>0.12</c:v>
                  </c:pt>
                  <c:pt idx="1">
                    <c:v>0.13</c:v>
                  </c:pt>
                  <c:pt idx="2">
                    <c:v>0.17</c:v>
                  </c:pt>
                  <c:pt idx="3">
                    <c:v>0.16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'study 5'!$A$2:$A$5</c:f>
              <c:strCache>
                <c:ptCount val="4"/>
                <c:pt idx="0">
                  <c:v>Bottom quartile</c:v>
                </c:pt>
                <c:pt idx="1">
                  <c:v>Second quartile</c:v>
                </c:pt>
                <c:pt idx="2">
                  <c:v>Third quartile</c:v>
                </c:pt>
                <c:pt idx="3">
                  <c:v>Top quartile</c:v>
                </c:pt>
              </c:strCache>
            </c:strRef>
          </c:cat>
          <c:val>
            <c:numRef>
              <c:f>'study 5'!$B$2:$B$5</c:f>
              <c:numCache>
                <c:formatCode>General</c:formatCode>
                <c:ptCount val="4"/>
                <c:pt idx="0">
                  <c:v>-0.54</c:v>
                </c:pt>
                <c:pt idx="1">
                  <c:v>-0.38</c:v>
                </c:pt>
                <c:pt idx="2">
                  <c:v>0.01</c:v>
                </c:pt>
                <c:pt idx="3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06-497F-8C82-5815DF311F53}"/>
            </c:ext>
          </c:extLst>
        </c:ser>
        <c:ser>
          <c:idx val="1"/>
          <c:order val="1"/>
          <c:tx>
            <c:strRef>
              <c:f>'study 5'!$D$1</c:f>
              <c:strCache>
                <c:ptCount val="1"/>
                <c:pt idx="0">
                  <c:v>Risk Attitude</c:v>
                </c:pt>
              </c:strCache>
            </c:strRef>
          </c:tx>
          <c:spPr>
            <a:noFill/>
            <a:ln w="3175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'study 5'!$E$2:$E$5</c:f>
                <c:numCache>
                  <c:formatCode>General</c:formatCode>
                  <c:ptCount val="4"/>
                  <c:pt idx="0">
                    <c:v>0.11</c:v>
                  </c:pt>
                  <c:pt idx="1">
                    <c:v>0.11</c:v>
                  </c:pt>
                  <c:pt idx="2">
                    <c:v>0.13</c:v>
                  </c:pt>
                  <c:pt idx="3">
                    <c:v>0.14000000000000001</c:v>
                  </c:pt>
                </c:numCache>
              </c:numRef>
            </c:plus>
            <c:minus>
              <c:numRef>
                <c:f>'study 5'!$E$2:$E$5</c:f>
                <c:numCache>
                  <c:formatCode>General</c:formatCode>
                  <c:ptCount val="4"/>
                  <c:pt idx="0">
                    <c:v>0.11</c:v>
                  </c:pt>
                  <c:pt idx="1">
                    <c:v>0.11</c:v>
                  </c:pt>
                  <c:pt idx="2">
                    <c:v>0.13</c:v>
                  </c:pt>
                  <c:pt idx="3">
                    <c:v>0.14000000000000001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'study 5'!$D$2:$D$5</c:f>
              <c:numCache>
                <c:formatCode>General</c:formatCode>
                <c:ptCount val="4"/>
                <c:pt idx="0">
                  <c:v>0.52</c:v>
                </c:pt>
                <c:pt idx="1">
                  <c:v>0.68</c:v>
                </c:pt>
                <c:pt idx="2">
                  <c:v>0.63</c:v>
                </c:pt>
                <c:pt idx="3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06-497F-8C82-5815DF311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321484008"/>
        <c:axId val="321482696"/>
      </c:barChart>
      <c:catAx>
        <c:axId val="321484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1482696"/>
        <c:crosses val="autoZero"/>
        <c:auto val="1"/>
        <c:lblAlgn val="ctr"/>
        <c:lblOffset val="100"/>
        <c:noMultiLvlLbl val="0"/>
      </c:catAx>
      <c:valAx>
        <c:axId val="321482696"/>
        <c:scaling>
          <c:orientation val="minMax"/>
          <c:max val="2"/>
          <c:min val="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148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6576284819236294E-2"/>
          <c:y val="0.32779313091700113"/>
          <c:w val="0.22231806361103837"/>
          <c:h val="0.2580062706169511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marker>
            <c:symbol val="none"/>
          </c:marker>
          <c:val>
            <c:numRef>
              <c:f>Sheet1!$A$1:$D$1</c:f>
              <c:numCache>
                <c:formatCode>General</c:formatCode>
                <c:ptCount val="4"/>
                <c:pt idx="0">
                  <c:v>100</c:v>
                </c:pt>
                <c:pt idx="1">
                  <c:v>150</c:v>
                </c:pt>
                <c:pt idx="2">
                  <c:v>80</c:v>
                </c:pt>
                <c:pt idx="3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DF-491A-8A06-D7065351F805}"/>
            </c:ext>
          </c:extLst>
        </c:ser>
        <c:ser>
          <c:idx val="0"/>
          <c:order val="0"/>
          <c:marker>
            <c:symbol val="none"/>
          </c:marker>
          <c:val>
            <c:numRef>
              <c:f>Sheet1!$A$1:$D$1</c:f>
              <c:numCache>
                <c:formatCode>General</c:formatCode>
                <c:ptCount val="4"/>
                <c:pt idx="0">
                  <c:v>100</c:v>
                </c:pt>
                <c:pt idx="1">
                  <c:v>150</c:v>
                </c:pt>
                <c:pt idx="2">
                  <c:v>80</c:v>
                </c:pt>
                <c:pt idx="3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DF-491A-8A06-D7065351F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320768"/>
        <c:axId val="98322304"/>
      </c:lineChart>
      <c:catAx>
        <c:axId val="98320768"/>
        <c:scaling>
          <c:orientation val="minMax"/>
        </c:scaling>
        <c:delete val="0"/>
        <c:axPos val="b"/>
        <c:majorTickMark val="out"/>
        <c:minorTickMark val="none"/>
        <c:tickLblPos val="nextTo"/>
        <c:crossAx val="98322304"/>
        <c:crosses val="autoZero"/>
        <c:auto val="1"/>
        <c:lblAlgn val="ctr"/>
        <c:lblOffset val="100"/>
        <c:noMultiLvlLbl val="0"/>
      </c:catAx>
      <c:valAx>
        <c:axId val="98322304"/>
        <c:scaling>
          <c:orientation val="minMax"/>
          <c:min val="40"/>
        </c:scaling>
        <c:delete val="0"/>
        <c:axPos val="l"/>
        <c:numFmt formatCode="General" sourceLinked="1"/>
        <c:majorTickMark val="out"/>
        <c:minorTickMark val="none"/>
        <c:tickLblPos val="nextTo"/>
        <c:crossAx val="98320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'study 1 - results (both batches'!$A$3</c:f>
              <c:strCache>
                <c:ptCount val="1"/>
                <c:pt idx="0">
                  <c:v>Diversifying fund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'study 1 - results (both batches'!$B$1:$E$1</c:f>
              <c:strCache>
                <c:ptCount val="4"/>
                <c:pt idx="0">
                  <c:v>Bottom quartile (N=230)</c:v>
                </c:pt>
                <c:pt idx="1">
                  <c:v>Third quartile (N=229)</c:v>
                </c:pt>
                <c:pt idx="2">
                  <c:v>Second quartile (N=169)</c:v>
                </c:pt>
                <c:pt idx="3">
                  <c:v>Top quartile (N=185)</c:v>
                </c:pt>
              </c:strCache>
            </c:strRef>
          </c:cat>
          <c:val>
            <c:numRef>
              <c:f>'study 1 - results (both batches'!$B$3:$E$3</c:f>
              <c:numCache>
                <c:formatCode>0.00%</c:formatCode>
                <c:ptCount val="4"/>
                <c:pt idx="0">
                  <c:v>0.3695</c:v>
                </c:pt>
                <c:pt idx="1">
                  <c:v>0.48909999999999998</c:v>
                </c:pt>
                <c:pt idx="2">
                  <c:v>0.62129999999999996</c:v>
                </c:pt>
                <c:pt idx="3">
                  <c:v>0.62160000000000004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E-4DF4-90A3-BEEE2770A029}"/>
            </c:ext>
          </c:extLst>
        </c:ser>
        <c:ser>
          <c:idx val="0"/>
          <c:order val="1"/>
          <c:tx>
            <c:strRef>
              <c:f>'study 1 - results (both batches'!$A$2</c:f>
              <c:strCache>
                <c:ptCount val="1"/>
                <c:pt idx="0">
                  <c:v>Non-diversifying fund</c:v>
                </c:pt>
              </c:strCache>
            </c:strRef>
          </c:tx>
          <c:spPr>
            <a:solidFill>
              <a:schemeClr val="l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'study 1 - results (both batches'!$B$1:$E$1</c:f>
              <c:strCache>
                <c:ptCount val="4"/>
                <c:pt idx="0">
                  <c:v>Bottom quartile (N=230)</c:v>
                </c:pt>
                <c:pt idx="1">
                  <c:v>Third quartile (N=229)</c:v>
                </c:pt>
                <c:pt idx="2">
                  <c:v>Second quartile (N=169)</c:v>
                </c:pt>
                <c:pt idx="3">
                  <c:v>Top quartile (N=185)</c:v>
                </c:pt>
              </c:strCache>
            </c:strRef>
          </c:cat>
          <c:val>
            <c:numRef>
              <c:f>'study 1 - results (both batches'!$B$2:$E$2</c:f>
              <c:numCache>
                <c:formatCode>0.00%</c:formatCode>
                <c:ptCount val="4"/>
                <c:pt idx="0">
                  <c:v>0.63050000000000006</c:v>
                </c:pt>
                <c:pt idx="1">
                  <c:v>0.51090000000000002</c:v>
                </c:pt>
                <c:pt idx="2">
                  <c:v>0.37870000000000004</c:v>
                </c:pt>
                <c:pt idx="3">
                  <c:v>0.37839999999999996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1E-4DF4-90A3-BEEE2770A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6807856"/>
        <c:axId val="326808184"/>
      </c:barChart>
      <c:catAx>
        <c:axId val="3268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6808184"/>
        <c:crosses val="autoZero"/>
        <c:auto val="1"/>
        <c:lblAlgn val="ctr"/>
        <c:lblOffset val="100"/>
        <c:noMultiLvlLbl val="0"/>
      </c:catAx>
      <c:valAx>
        <c:axId val="3268081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68078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 dirty="0">
                <a:solidFill>
                  <a:schemeClr val="tx1"/>
                </a:solidFill>
              </a:rPr>
              <a:t>Portfolio perceived as more fluent (=simple, familiar,</a:t>
            </a:r>
            <a:r>
              <a:rPr lang="en-US" sz="1200" baseline="0" dirty="0">
                <a:solidFill>
                  <a:schemeClr val="tx1"/>
                </a:solidFill>
              </a:rPr>
              <a:t> predictable)</a:t>
            </a:r>
            <a:endParaRPr lang="en-US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7029151606692178"/>
          <c:y val="0.1570584235766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 w="3175"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'study 2 - means'!$C$16:$C$19</c:f>
                <c:numCache>
                  <c:formatCode>General</c:formatCode>
                  <c:ptCount val="4"/>
                  <c:pt idx="0">
                    <c:v>0.08</c:v>
                  </c:pt>
                  <c:pt idx="1">
                    <c:v>0.08</c:v>
                  </c:pt>
                  <c:pt idx="2">
                    <c:v>0.08</c:v>
                  </c:pt>
                  <c:pt idx="3">
                    <c:v>7.0000000000000007E-2</c:v>
                  </c:pt>
                </c:numCache>
              </c:numRef>
            </c:plus>
            <c:minus>
              <c:numRef>
                <c:f>'study 2 - means'!$C$16:$C$19</c:f>
                <c:numCache>
                  <c:formatCode>General</c:formatCode>
                  <c:ptCount val="4"/>
                  <c:pt idx="0">
                    <c:v>0.08</c:v>
                  </c:pt>
                  <c:pt idx="1">
                    <c:v>0.08</c:v>
                  </c:pt>
                  <c:pt idx="2">
                    <c:v>0.08</c:v>
                  </c:pt>
                  <c:pt idx="3">
                    <c:v>7.0000000000000007E-2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'study 2 - means'!$A$16:$A$19</c:f>
              <c:strCache>
                <c:ptCount val="4"/>
                <c:pt idx="0">
                  <c:v>Bottom quartile</c:v>
                </c:pt>
                <c:pt idx="1">
                  <c:v>Third quartile</c:v>
                </c:pt>
                <c:pt idx="2">
                  <c:v>Second quartile</c:v>
                </c:pt>
                <c:pt idx="3">
                  <c:v>Top quartile</c:v>
                </c:pt>
              </c:strCache>
            </c:strRef>
          </c:cat>
          <c:val>
            <c:numRef>
              <c:f>'study 2 - means'!$B$16:$B$19</c:f>
              <c:numCache>
                <c:formatCode>General</c:formatCode>
                <c:ptCount val="4"/>
                <c:pt idx="0">
                  <c:v>-0.39</c:v>
                </c:pt>
                <c:pt idx="1">
                  <c:v>-0.46</c:v>
                </c:pt>
                <c:pt idx="2">
                  <c:v>-0.53</c:v>
                </c:pt>
                <c:pt idx="3">
                  <c:v>-0.38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A-423A-B50A-86A27A61A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3"/>
        <c:axId val="321484008"/>
        <c:axId val="321482696"/>
      </c:barChart>
      <c:catAx>
        <c:axId val="321484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1482696"/>
        <c:crosses val="autoZero"/>
        <c:auto val="1"/>
        <c:lblAlgn val="ctr"/>
        <c:lblOffset val="100"/>
        <c:noMultiLvlLbl val="0"/>
      </c:catAx>
      <c:valAx>
        <c:axId val="321482696"/>
        <c:scaling>
          <c:orientation val="minMax"/>
          <c:max val="2"/>
          <c:min val="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148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>
                <a:solidFill>
                  <a:schemeClr val="tx1"/>
                </a:solidFill>
              </a:rPr>
              <a:t>Portfolio perceived as more volatile</a:t>
            </a:r>
          </a:p>
        </c:rich>
      </c:tx>
      <c:layout>
        <c:manualLayout>
          <c:xMode val="edge"/>
          <c:yMode val="edge"/>
          <c:x val="0.33302077865266844"/>
          <c:y val="0.138814920436162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 w="3175"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'study 2 - means'!$C$11:$C$14</c:f>
                <c:numCache>
                  <c:formatCode>General</c:formatCode>
                  <c:ptCount val="4"/>
                  <c:pt idx="0">
                    <c:v>0.1</c:v>
                  </c:pt>
                  <c:pt idx="1">
                    <c:v>0.1</c:v>
                  </c:pt>
                  <c:pt idx="2">
                    <c:v>0.11</c:v>
                  </c:pt>
                  <c:pt idx="3">
                    <c:v>0.12</c:v>
                  </c:pt>
                </c:numCache>
              </c:numRef>
            </c:plus>
            <c:minus>
              <c:numRef>
                <c:f>'study 2 - means'!$C$11:$C$14</c:f>
                <c:numCache>
                  <c:formatCode>General</c:formatCode>
                  <c:ptCount val="4"/>
                  <c:pt idx="0">
                    <c:v>0.1</c:v>
                  </c:pt>
                  <c:pt idx="1">
                    <c:v>0.1</c:v>
                  </c:pt>
                  <c:pt idx="2">
                    <c:v>0.11</c:v>
                  </c:pt>
                  <c:pt idx="3">
                    <c:v>0.12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'study 2 - means'!$A$11:$A$14</c:f>
              <c:strCache>
                <c:ptCount val="4"/>
                <c:pt idx="0">
                  <c:v>Bottom quartile</c:v>
                </c:pt>
                <c:pt idx="1">
                  <c:v>Third quartile</c:v>
                </c:pt>
                <c:pt idx="2">
                  <c:v>Second quartile</c:v>
                </c:pt>
                <c:pt idx="3">
                  <c:v>Top quartile</c:v>
                </c:pt>
              </c:strCache>
            </c:strRef>
          </c:cat>
          <c:val>
            <c:numRef>
              <c:f>'study 2 - means'!$B$11:$B$14</c:f>
              <c:numCache>
                <c:formatCode>General</c:formatCode>
                <c:ptCount val="4"/>
                <c:pt idx="0">
                  <c:v>0.1</c:v>
                </c:pt>
                <c:pt idx="1">
                  <c:v>0.12</c:v>
                </c:pt>
                <c:pt idx="2">
                  <c:v>-0.17</c:v>
                </c:pt>
                <c:pt idx="3">
                  <c:v>-0.67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0B-4ECB-AEB1-D72761FE5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3"/>
        <c:axId val="321484008"/>
        <c:axId val="321482696"/>
      </c:barChart>
      <c:catAx>
        <c:axId val="321484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1482696"/>
        <c:crosses val="autoZero"/>
        <c:auto val="1"/>
        <c:lblAlgn val="ctr"/>
        <c:lblOffset val="100"/>
        <c:noMultiLvlLbl val="0"/>
      </c:catAx>
      <c:valAx>
        <c:axId val="321482696"/>
        <c:scaling>
          <c:orientation val="minMax"/>
          <c:max val="2"/>
          <c:min val="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148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>
                <a:solidFill>
                  <a:schemeClr val="tx1"/>
                </a:solidFill>
              </a:rPr>
              <a:t>Portfolio perceived as riskier</a:t>
            </a:r>
          </a:p>
        </c:rich>
      </c:tx>
      <c:layout>
        <c:manualLayout>
          <c:xMode val="edge"/>
          <c:yMode val="edge"/>
          <c:x val="0.3580207786526684"/>
          <c:y val="0.14623685369215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 w="3175"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'study 2 - means'!$C$6:$C$9</c:f>
                <c:numCache>
                  <c:formatCode>General</c:formatCode>
                  <c:ptCount val="4"/>
                  <c:pt idx="0">
                    <c:v>0.09</c:v>
                  </c:pt>
                  <c:pt idx="1">
                    <c:v>0.1</c:v>
                  </c:pt>
                  <c:pt idx="2">
                    <c:v>0.11</c:v>
                  </c:pt>
                  <c:pt idx="3">
                    <c:v>0.09</c:v>
                  </c:pt>
                </c:numCache>
              </c:numRef>
            </c:plus>
            <c:minus>
              <c:numRef>
                <c:f>'study 2 - means'!$C$6:$C$9</c:f>
                <c:numCache>
                  <c:formatCode>General</c:formatCode>
                  <c:ptCount val="4"/>
                  <c:pt idx="0">
                    <c:v>0.09</c:v>
                  </c:pt>
                  <c:pt idx="1">
                    <c:v>0.1</c:v>
                  </c:pt>
                  <c:pt idx="2">
                    <c:v>0.11</c:v>
                  </c:pt>
                  <c:pt idx="3">
                    <c:v>0.09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'study 2 - means'!$A$6:$A$9</c:f>
              <c:strCache>
                <c:ptCount val="4"/>
                <c:pt idx="0">
                  <c:v>Bottom quartile</c:v>
                </c:pt>
                <c:pt idx="1">
                  <c:v>Third quartile</c:v>
                </c:pt>
                <c:pt idx="2">
                  <c:v>Second quartile</c:v>
                </c:pt>
                <c:pt idx="3">
                  <c:v>Top quartile</c:v>
                </c:pt>
              </c:strCache>
            </c:strRef>
          </c:cat>
          <c:val>
            <c:numRef>
              <c:f>'study 2 - means'!$B$6:$B$9</c:f>
              <c:numCache>
                <c:formatCode>General</c:formatCode>
                <c:ptCount val="4"/>
                <c:pt idx="0">
                  <c:v>0.37</c:v>
                </c:pt>
                <c:pt idx="1">
                  <c:v>-0.02</c:v>
                </c:pt>
                <c:pt idx="2">
                  <c:v>-0.16</c:v>
                </c:pt>
                <c:pt idx="3">
                  <c:v>-0.64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A-4062-9477-5D5305367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3"/>
        <c:axId val="321484008"/>
        <c:axId val="321482696"/>
      </c:barChart>
      <c:catAx>
        <c:axId val="321484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1482696"/>
        <c:crosses val="autoZero"/>
        <c:auto val="1"/>
        <c:lblAlgn val="ctr"/>
        <c:lblOffset val="100"/>
        <c:noMultiLvlLbl val="0"/>
      </c:catAx>
      <c:valAx>
        <c:axId val="321482696"/>
        <c:scaling>
          <c:orientation val="minMax"/>
          <c:max val="2"/>
          <c:min val="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148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 dirty="0">
                <a:solidFill>
                  <a:schemeClr val="tx1"/>
                </a:solidFill>
              </a:rPr>
              <a:t>Portfolio choice</a:t>
            </a:r>
          </a:p>
        </c:rich>
      </c:tx>
      <c:layout>
        <c:manualLayout>
          <c:xMode val="edge"/>
          <c:yMode val="edge"/>
          <c:x val="0.39690966754155732"/>
          <c:y val="0.11182810847936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 w="3175"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'study 2 - means'!$C$1:$C$4</c:f>
                <c:numCache>
                  <c:formatCode>General</c:formatCode>
                  <c:ptCount val="4"/>
                  <c:pt idx="0">
                    <c:v>0.11</c:v>
                  </c:pt>
                  <c:pt idx="1">
                    <c:v>0.12</c:v>
                  </c:pt>
                  <c:pt idx="2">
                    <c:v>0.12</c:v>
                  </c:pt>
                  <c:pt idx="3">
                    <c:v>0.12</c:v>
                  </c:pt>
                </c:numCache>
              </c:numRef>
            </c:plus>
            <c:minus>
              <c:numRef>
                <c:f>'study 2 - means'!$C$1:$C$4</c:f>
                <c:numCache>
                  <c:formatCode>General</c:formatCode>
                  <c:ptCount val="4"/>
                  <c:pt idx="0">
                    <c:v>0.11</c:v>
                  </c:pt>
                  <c:pt idx="1">
                    <c:v>0.12</c:v>
                  </c:pt>
                  <c:pt idx="2">
                    <c:v>0.12</c:v>
                  </c:pt>
                  <c:pt idx="3">
                    <c:v>0.12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'study 2 - means'!$A$1:$A$4</c:f>
              <c:strCache>
                <c:ptCount val="4"/>
                <c:pt idx="0">
                  <c:v>Bottom quartile</c:v>
                </c:pt>
                <c:pt idx="1">
                  <c:v>Third quartile</c:v>
                </c:pt>
                <c:pt idx="2">
                  <c:v>Second quartile</c:v>
                </c:pt>
                <c:pt idx="3">
                  <c:v>Top quartile</c:v>
                </c:pt>
              </c:strCache>
            </c:strRef>
          </c:cat>
          <c:val>
            <c:numRef>
              <c:f>'study 2 - means'!$B$1:$B$4</c:f>
              <c:numCache>
                <c:formatCode>General</c:formatCode>
                <c:ptCount val="4"/>
                <c:pt idx="0">
                  <c:v>-0.46</c:v>
                </c:pt>
                <c:pt idx="1">
                  <c:v>0.06</c:v>
                </c:pt>
                <c:pt idx="2">
                  <c:v>0.32</c:v>
                </c:pt>
                <c:pt idx="3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1-4C63-BA48-C385B6736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3"/>
        <c:axId val="321484008"/>
        <c:axId val="321482696"/>
      </c:barChart>
      <c:catAx>
        <c:axId val="321484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1482696"/>
        <c:crosses val="autoZero"/>
        <c:auto val="1"/>
        <c:lblAlgn val="ctr"/>
        <c:lblOffset val="100"/>
        <c:noMultiLvlLbl val="0"/>
      </c:catAx>
      <c:valAx>
        <c:axId val="321482696"/>
        <c:scaling>
          <c:orientation val="minMax"/>
          <c:max val="2"/>
          <c:min val="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148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800" dirty="0">
                <a:solidFill>
                  <a:sysClr val="windowText" lastClr="000000"/>
                </a:solidFill>
              </a:rPr>
              <a:t>Portfolio Choice</a:t>
            </a:r>
          </a:p>
        </c:rich>
      </c:tx>
      <c:layout>
        <c:manualLayout>
          <c:xMode val="edge"/>
          <c:yMode val="edge"/>
          <c:x val="0.39690966048598758"/>
          <c:y val="8.0699776341186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643764287528575E-2"/>
          <c:y val="0.15743211086940981"/>
          <c:w val="0.91948628397256793"/>
          <c:h val="0.729407559463627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'study 3 means'!$B$1</c:f>
              <c:strCache>
                <c:ptCount val="1"/>
                <c:pt idx="0">
                  <c:v>risk-avoiding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'study 3 means'!$C$2:$C$5</c:f>
                <c:numCache>
                  <c:formatCode>General</c:formatCode>
                  <c:ptCount val="4"/>
                  <c:pt idx="0">
                    <c:v>0.15</c:v>
                  </c:pt>
                  <c:pt idx="1">
                    <c:v>0.16</c:v>
                  </c:pt>
                  <c:pt idx="2">
                    <c:v>0.15</c:v>
                  </c:pt>
                  <c:pt idx="3">
                    <c:v>0.15</c:v>
                  </c:pt>
                </c:numCache>
              </c:numRef>
            </c:plus>
            <c:minus>
              <c:numRef>
                <c:f>'study 3 means'!$C$2:$C$5</c:f>
                <c:numCache>
                  <c:formatCode>General</c:formatCode>
                  <c:ptCount val="4"/>
                  <c:pt idx="0">
                    <c:v>0.15</c:v>
                  </c:pt>
                  <c:pt idx="1">
                    <c:v>0.16</c:v>
                  </c:pt>
                  <c:pt idx="2">
                    <c:v>0.15</c:v>
                  </c:pt>
                  <c:pt idx="3">
                    <c:v>0.15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'study 3 means'!$A$2:$A$5</c:f>
              <c:strCache>
                <c:ptCount val="4"/>
                <c:pt idx="0">
                  <c:v>Bottom quartile</c:v>
                </c:pt>
                <c:pt idx="1">
                  <c:v>Second quartile</c:v>
                </c:pt>
                <c:pt idx="2">
                  <c:v>Third quartile</c:v>
                </c:pt>
                <c:pt idx="3">
                  <c:v>Top quartile</c:v>
                </c:pt>
              </c:strCache>
            </c:strRef>
          </c:cat>
          <c:val>
            <c:numRef>
              <c:f>'study 3 means'!$B$2:$B$5</c:f>
              <c:numCache>
                <c:formatCode>General</c:formatCode>
                <c:ptCount val="4"/>
                <c:pt idx="0">
                  <c:v>-0.51</c:v>
                </c:pt>
                <c:pt idx="1">
                  <c:v>0.1</c:v>
                </c:pt>
                <c:pt idx="2">
                  <c:v>0.06</c:v>
                </c:pt>
                <c:pt idx="3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3-452B-A0B4-6A70ED265568}"/>
            </c:ext>
          </c:extLst>
        </c:ser>
        <c:ser>
          <c:idx val="1"/>
          <c:order val="1"/>
          <c:tx>
            <c:strRef>
              <c:f>'study 3 means'!$D$1</c:f>
              <c:strCache>
                <c:ptCount val="1"/>
                <c:pt idx="0">
                  <c:v>risk-taking</c:v>
                </c:pt>
              </c:strCache>
            </c:strRef>
          </c:tx>
          <c:spPr>
            <a:noFill/>
            <a:ln w="3175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'study 3 means'!$E$2:$E$5</c:f>
                <c:numCache>
                  <c:formatCode>General</c:formatCode>
                  <c:ptCount val="4"/>
                  <c:pt idx="0">
                    <c:v>0.15</c:v>
                  </c:pt>
                  <c:pt idx="1">
                    <c:v>0.15</c:v>
                  </c:pt>
                  <c:pt idx="2">
                    <c:v>0.13</c:v>
                  </c:pt>
                  <c:pt idx="3">
                    <c:v>0.16</c:v>
                  </c:pt>
                </c:numCache>
              </c:numRef>
            </c:plus>
            <c:minus>
              <c:numRef>
                <c:f>'study 3 means'!$E$2:$E$5</c:f>
                <c:numCache>
                  <c:formatCode>General</c:formatCode>
                  <c:ptCount val="4"/>
                  <c:pt idx="0">
                    <c:v>0.15</c:v>
                  </c:pt>
                  <c:pt idx="1">
                    <c:v>0.15</c:v>
                  </c:pt>
                  <c:pt idx="2">
                    <c:v>0.13</c:v>
                  </c:pt>
                  <c:pt idx="3">
                    <c:v>0.16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'study 3 means'!$D$2:$D$5</c:f>
              <c:numCache>
                <c:formatCode>General</c:formatCode>
                <c:ptCount val="4"/>
                <c:pt idx="0">
                  <c:v>0.1</c:v>
                </c:pt>
                <c:pt idx="1">
                  <c:v>0.06</c:v>
                </c:pt>
                <c:pt idx="2">
                  <c:v>0.06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A3-452B-A0B4-6A70ED265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321484008"/>
        <c:axId val="321482696"/>
      </c:barChart>
      <c:catAx>
        <c:axId val="321484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1482696"/>
        <c:crosses val="autoZero"/>
        <c:auto val="1"/>
        <c:lblAlgn val="ctr"/>
        <c:lblOffset val="100"/>
        <c:noMultiLvlLbl val="0"/>
      </c:catAx>
      <c:valAx>
        <c:axId val="321482696"/>
        <c:scaling>
          <c:orientation val="minMax"/>
          <c:max val="2"/>
          <c:min val="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148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6576284819236294E-2"/>
          <c:y val="0.42117834492478323"/>
          <c:w val="0.26172860355513955"/>
          <c:h val="0.2476301357271975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'study 4'!$A$3</c:f>
              <c:strCache>
                <c:ptCount val="1"/>
                <c:pt idx="0">
                  <c:v>Diversified Portfolio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'study 4'!$B$1:$E$1</c:f>
              <c:strCache>
                <c:ptCount val="4"/>
                <c:pt idx="0">
                  <c:v>Bottom quartile (N=80)</c:v>
                </c:pt>
                <c:pt idx="1">
                  <c:v>Third quartile (N=77)</c:v>
                </c:pt>
                <c:pt idx="2">
                  <c:v>Second quartile (N=65)</c:v>
                </c:pt>
                <c:pt idx="3">
                  <c:v>Top quartile (N=66)</c:v>
                </c:pt>
              </c:strCache>
            </c:strRef>
          </c:cat>
          <c:val>
            <c:numRef>
              <c:f>'study 4'!$B$3:$E$3</c:f>
              <c:numCache>
                <c:formatCode>0.00%</c:formatCode>
                <c:ptCount val="4"/>
                <c:pt idx="0">
                  <c:v>0.38750000000000001</c:v>
                </c:pt>
                <c:pt idx="1">
                  <c:v>0.57140000000000002</c:v>
                </c:pt>
                <c:pt idx="2">
                  <c:v>0.73850000000000005</c:v>
                </c:pt>
                <c:pt idx="3">
                  <c:v>0.77270000000000005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FE-43F0-935E-ABC28759CBF8}"/>
            </c:ext>
          </c:extLst>
        </c:ser>
        <c:ser>
          <c:idx val="0"/>
          <c:order val="1"/>
          <c:tx>
            <c:strRef>
              <c:f>'study 4'!$A$2</c:f>
              <c:strCache>
                <c:ptCount val="1"/>
                <c:pt idx="0">
                  <c:v>Non-diversified Portfolio</c:v>
                </c:pt>
              </c:strCache>
            </c:strRef>
          </c:tx>
          <c:spPr>
            <a:solidFill>
              <a:schemeClr val="l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'study 4'!$B$1:$E$1</c:f>
              <c:strCache>
                <c:ptCount val="4"/>
                <c:pt idx="0">
                  <c:v>Bottom quartile (N=80)</c:v>
                </c:pt>
                <c:pt idx="1">
                  <c:v>Third quartile (N=77)</c:v>
                </c:pt>
                <c:pt idx="2">
                  <c:v>Second quartile (N=65)</c:v>
                </c:pt>
                <c:pt idx="3">
                  <c:v>Top quartile (N=66)</c:v>
                </c:pt>
              </c:strCache>
            </c:strRef>
          </c:cat>
          <c:val>
            <c:numRef>
              <c:f>'study 4'!$B$2:$E$2</c:f>
              <c:numCache>
                <c:formatCode>0.00%</c:formatCode>
                <c:ptCount val="4"/>
                <c:pt idx="0">
                  <c:v>0.61250000000000004</c:v>
                </c:pt>
                <c:pt idx="1">
                  <c:v>0.42859999999999998</c:v>
                </c:pt>
                <c:pt idx="2">
                  <c:v>0.26149999999999995</c:v>
                </c:pt>
                <c:pt idx="3">
                  <c:v>0.22729999999999995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FE-43F0-935E-ABC28759C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26807856"/>
        <c:axId val="326808184"/>
      </c:barChart>
      <c:catAx>
        <c:axId val="3268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6808184"/>
        <c:crosses val="autoZero"/>
        <c:auto val="1"/>
        <c:lblAlgn val="ctr"/>
        <c:lblOffset val="100"/>
        <c:noMultiLvlLbl val="0"/>
      </c:catAx>
      <c:valAx>
        <c:axId val="3268081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6807856"/>
        <c:crosses val="autoZero"/>
        <c:crossBetween val="between"/>
        <c:majorUnit val="0.2"/>
      </c:valAx>
      <c:spPr>
        <a:noFill/>
        <a:ln>
          <a:noFill/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B08C1-4260-46AE-A030-5AAA53455E7B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65C57-281C-4D13-8041-42BFD5C2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1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Images from </a:t>
            </a:r>
            <a:r>
              <a:rPr lang="en-US" altLang="en-US" dirty="0" err="1"/>
              <a:t>unsplash.com</a:t>
            </a:r>
            <a:endParaRPr lang="en-US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65C57-281C-4D13-8041-42BFD5C2B3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1ED2-F0FF-4583-BBA6-8B76A2FC5F39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95C2-9F56-4D17-AAE2-275A9019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6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1ED2-F0FF-4583-BBA6-8B76A2FC5F39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95C2-9F56-4D17-AAE2-275A9019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1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1ED2-F0FF-4583-BBA6-8B76A2FC5F39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95C2-9F56-4D17-AAE2-275A9019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1ED2-F0FF-4583-BBA6-8B76A2FC5F39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95C2-9F56-4D17-AAE2-275A9019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0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1ED2-F0FF-4583-BBA6-8B76A2FC5F39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95C2-9F56-4D17-AAE2-275A9019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1ED2-F0FF-4583-BBA6-8B76A2FC5F39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95C2-9F56-4D17-AAE2-275A9019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1ED2-F0FF-4583-BBA6-8B76A2FC5F39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95C2-9F56-4D17-AAE2-275A9019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5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1ED2-F0FF-4583-BBA6-8B76A2FC5F39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95C2-9F56-4D17-AAE2-275A9019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2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1ED2-F0FF-4583-BBA6-8B76A2FC5F39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95C2-9F56-4D17-AAE2-275A9019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1ED2-F0FF-4583-BBA6-8B76A2FC5F39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95C2-9F56-4D17-AAE2-275A9019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6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1ED2-F0FF-4583-BBA6-8B76A2FC5F39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95C2-9F56-4D17-AAE2-275A9019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3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8584"/>
            <a:ext cx="7886700" cy="5048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1ED2-F0FF-4583-BBA6-8B76A2FC5F39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95C2-9F56-4D17-AAE2-275A9019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2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288" y="-806799"/>
            <a:ext cx="7825154" cy="2387600"/>
          </a:xfrm>
        </p:spPr>
        <p:txBody>
          <a:bodyPr>
            <a:noAutofit/>
          </a:bodyPr>
          <a:lstStyle/>
          <a:p>
            <a:r>
              <a:rPr lang="en-US" sz="2800" b="1" dirty="0"/>
              <a:t>Easy, breezy, risky: </a:t>
            </a:r>
            <a:br>
              <a:rPr lang="en-US" sz="2800" b="1" dirty="0"/>
            </a:br>
            <a:r>
              <a:rPr lang="en-US" sz="2800" b="1" dirty="0"/>
              <a:t>Lay investors fail to diversify because correlated assets feel more fluent and less risky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89338"/>
              </p:ext>
            </p:extLst>
          </p:nvPr>
        </p:nvGraphicFramePr>
        <p:xfrm>
          <a:off x="1438865" y="4786971"/>
          <a:ext cx="6177417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139">
                  <a:extLst>
                    <a:ext uri="{9D8B030D-6E8A-4147-A177-3AD203B41FA5}">
                      <a16:colId xmlns:a16="http://schemas.microsoft.com/office/drawing/2014/main" val="1310977148"/>
                    </a:ext>
                  </a:extLst>
                </a:gridCol>
                <a:gridCol w="2059139">
                  <a:extLst>
                    <a:ext uri="{9D8B030D-6E8A-4147-A177-3AD203B41FA5}">
                      <a16:colId xmlns:a16="http://schemas.microsoft.com/office/drawing/2014/main" val="1251311738"/>
                    </a:ext>
                  </a:extLst>
                </a:gridCol>
                <a:gridCol w="2059139">
                  <a:extLst>
                    <a:ext uri="{9D8B030D-6E8A-4147-A177-3AD203B41FA5}">
                      <a16:colId xmlns:a16="http://schemas.microsoft.com/office/drawing/2014/main" val="2351161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Yann </a:t>
                      </a:r>
                      <a:r>
                        <a:rPr lang="en-CA" dirty="0" err="1">
                          <a:solidFill>
                            <a:schemeClr val="tx1"/>
                          </a:solidFill>
                        </a:rPr>
                        <a:t>Cornil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David J. Hardisty*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>
                          <a:solidFill>
                            <a:schemeClr val="tx1"/>
                          </a:solidFill>
                        </a:rPr>
                        <a:t>Yakov</a:t>
                      </a: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 Bart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03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UBC Sauder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UBC Sauder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Northeastern University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9791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99775"/>
            <a:ext cx="3615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 Presenting author</a:t>
            </a:r>
          </a:p>
          <a:p>
            <a:r>
              <a:rPr lang="en-CA" dirty="0"/>
              <a:t>Presented at SJDM 2019 in Montreal</a:t>
            </a:r>
          </a:p>
        </p:txBody>
      </p:sp>
      <p:pic>
        <p:nvPicPr>
          <p:cNvPr id="7" name="Picture 6" descr="A basket of brown eggs&#10;&#10;Description automatically generated with medium confidence">
            <a:extLst>
              <a:ext uri="{FF2B5EF4-FFF2-40B4-BE49-F238E27FC236}">
                <a16:creationId xmlns:a16="http://schemas.microsoft.com/office/drawing/2014/main" id="{813F43D9-8492-CF51-A9AB-DB86688FF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92" y="1647495"/>
            <a:ext cx="4295016" cy="28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8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AE69D-B76E-42DF-8513-A778BBE4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FEC8C-0959-445F-96CA-37C14A7F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28584"/>
            <a:ext cx="8100571" cy="5048379"/>
          </a:xfrm>
        </p:spPr>
        <p:txBody>
          <a:bodyPr/>
          <a:lstStyle/>
          <a:p>
            <a:r>
              <a:rPr lang="en-US" dirty="0"/>
              <a:t>Do “lay” investors actively avoid diversification? </a:t>
            </a:r>
          </a:p>
          <a:p>
            <a:r>
              <a:rPr lang="en-US" dirty="0"/>
              <a:t>How do “lay” vs “expert” investors think about risk? </a:t>
            </a:r>
          </a:p>
        </p:txBody>
      </p:sp>
    </p:spTree>
    <p:extLst>
      <p:ext uri="{BB962C8B-B14F-4D97-AF65-F5344CB8AC3E}">
        <p14:creationId xmlns:p14="http://schemas.microsoft.com/office/powerpoint/2010/main" val="3092901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6265-30EF-41A1-9896-391A3A45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1: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9CE19-8AA6-4EF9-A4AF-2AA5B9F10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8272"/>
            <a:ext cx="7886700" cy="57294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Please imagine that you have invested some of your savings in one mutual fund. You are considering investing in a second fund…</a:t>
            </a:r>
          </a:p>
          <a:p>
            <a:r>
              <a:rPr lang="en-US" dirty="0"/>
              <a:t>Fund Omega has tended to perform very similarly to the fund you already have: yielding positive returns when your fund also yielded positive returns, and yielding negative returns when your fund also yielded negative returns</a:t>
            </a:r>
          </a:p>
          <a:p>
            <a:r>
              <a:rPr lang="en-US" dirty="0"/>
              <a:t>Fund Epsilon has tended to perform quite differently from the fund you already have: yielding positive returns when your fund yielded negative returns, and yielding negative returns when your fund yielded positive returns</a:t>
            </a:r>
          </a:p>
          <a:p>
            <a:r>
              <a:rPr lang="en-US" dirty="0"/>
              <a:t>Which fund would you invest in?</a:t>
            </a:r>
          </a:p>
        </p:txBody>
      </p:sp>
    </p:spTree>
    <p:extLst>
      <p:ext uri="{BB962C8B-B14F-4D97-AF65-F5344CB8AC3E}">
        <p14:creationId xmlns:p14="http://schemas.microsoft.com/office/powerpoint/2010/main" val="351240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1138E-C18C-47DA-8D87-A92EB092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1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3567B-D56A-4C90-B8ED-3CF989BA5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“Please try to explain your choice in a few sentences.”</a:t>
            </a:r>
            <a:br>
              <a:rPr lang="en-US" dirty="0"/>
            </a:br>
            <a:r>
              <a:rPr lang="en-US" dirty="0"/>
              <a:t>(minimum 200 character response)</a:t>
            </a:r>
          </a:p>
          <a:p>
            <a:r>
              <a:rPr lang="en-US" dirty="0"/>
              <a:t>Answers were coded by two research assistants</a:t>
            </a:r>
          </a:p>
        </p:txBody>
      </p:sp>
    </p:spTree>
    <p:extLst>
      <p:ext uri="{BB962C8B-B14F-4D97-AF65-F5344CB8AC3E}">
        <p14:creationId xmlns:p14="http://schemas.microsoft.com/office/powerpoint/2010/main" val="4202805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5320-6246-4B0C-89DA-9D107129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1: Financial Literacy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56FAE-15CC-4A29-B1C7-83593651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8584"/>
            <a:ext cx="8357306" cy="55092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19 objective knowledge items (none about diversification), drawn from previous literature </a:t>
            </a:r>
            <a:r>
              <a:rPr lang="en-US" sz="1800" dirty="0"/>
              <a:t>(Fernandes, Lynch, &amp; </a:t>
            </a:r>
            <a:r>
              <a:rPr lang="en-US" sz="1800" dirty="0" err="1"/>
              <a:t>Netemeyer</a:t>
            </a:r>
            <a:r>
              <a:rPr lang="en-US" sz="1800" dirty="0"/>
              <a:t>, 2014; Lusardi &amp; Mitchell, 2011; Mandell, 2008; Volpe, Kotel, &amp; Chen, 2002)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Sample items:</a:t>
            </a:r>
          </a:p>
          <a:p>
            <a:r>
              <a:rPr lang="en-US" dirty="0"/>
              <a:t>Do you think that the following statement is true or false? “Bonds are normally riskier than stocks.”</a:t>
            </a:r>
          </a:p>
          <a:p>
            <a:pPr lvl="1"/>
            <a:r>
              <a:rPr lang="en-US" dirty="0"/>
              <a:t>True</a:t>
            </a:r>
          </a:p>
          <a:p>
            <a:pPr lvl="1"/>
            <a:r>
              <a:rPr lang="en-US" dirty="0"/>
              <a:t>False</a:t>
            </a:r>
          </a:p>
          <a:p>
            <a:pPr lvl="1"/>
            <a:r>
              <a:rPr lang="en-US" dirty="0"/>
              <a:t>I don't know</a:t>
            </a:r>
          </a:p>
          <a:p>
            <a:r>
              <a:rPr lang="en-US" dirty="0"/>
              <a:t>Consider the following companies and their betas. Which stock will underperform the others when the stock market rises by 10%:</a:t>
            </a:r>
          </a:p>
          <a:p>
            <a:pPr lvl="1"/>
            <a:r>
              <a:rPr lang="en-US" dirty="0"/>
              <a:t>Blue Company Beta = 0.85</a:t>
            </a:r>
          </a:p>
          <a:p>
            <a:pPr lvl="1"/>
            <a:r>
              <a:rPr lang="en-US" dirty="0"/>
              <a:t>Orange Company Beta = 1.05</a:t>
            </a:r>
          </a:p>
          <a:p>
            <a:pPr lvl="1"/>
            <a:r>
              <a:rPr lang="en-US" dirty="0"/>
              <a:t>Purple Company Beta = -1.10</a:t>
            </a:r>
          </a:p>
          <a:p>
            <a:pPr lvl="1"/>
            <a:r>
              <a:rPr lang="en-US" dirty="0"/>
              <a:t>Gold Company Beta = -0.95</a:t>
            </a:r>
          </a:p>
          <a:p>
            <a:pPr lvl="1"/>
            <a:r>
              <a:rPr lang="en-US" dirty="0"/>
              <a:t>I don't know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68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365127"/>
            <a:ext cx="8827910" cy="549274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Study</a:t>
            </a:r>
            <a:r>
              <a:rPr lang="fr-FR" dirty="0"/>
              <a:t> 1: Lay </a:t>
            </a:r>
            <a:r>
              <a:rPr lang="fr-FR" dirty="0" err="1"/>
              <a:t>investors</a:t>
            </a:r>
            <a:r>
              <a:rPr lang="fr-FR" dirty="0"/>
              <a:t> </a:t>
            </a:r>
            <a:r>
              <a:rPr lang="fr-FR" dirty="0" err="1"/>
              <a:t>avoid</a:t>
            </a:r>
            <a:r>
              <a:rPr lang="fr-FR" dirty="0"/>
              <a:t> diversification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557406"/>
              </p:ext>
            </p:extLst>
          </p:nvPr>
        </p:nvGraphicFramePr>
        <p:xfrm>
          <a:off x="327378" y="1004711"/>
          <a:ext cx="8556978" cy="563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5881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E8EC-72E7-4E19-B80B-B3D4BC95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1: Self-reported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36E76-859F-4895-85A3-80BDAFBD9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8584"/>
            <a:ext cx="7886700" cy="5729416"/>
          </a:xfrm>
        </p:spPr>
        <p:txBody>
          <a:bodyPr>
            <a:normAutofit/>
          </a:bodyPr>
          <a:lstStyle/>
          <a:p>
            <a:r>
              <a:rPr lang="en-US" dirty="0"/>
              <a:t>Among those investing in the </a:t>
            </a:r>
            <a:r>
              <a:rPr lang="en-US" i="1" dirty="0"/>
              <a:t>non-diversifying</a:t>
            </a:r>
            <a:r>
              <a:rPr lang="en-US" dirty="0"/>
              <a:t> fund, three themes emerged:</a:t>
            </a:r>
          </a:p>
          <a:p>
            <a:pPr lvl="1"/>
            <a:r>
              <a:rPr lang="en-US" b="1" dirty="0"/>
              <a:t>Simplicity</a:t>
            </a:r>
            <a:r>
              <a:rPr lang="en-US" dirty="0"/>
              <a:t> (“It would be easier to track its performance and use the same strategies I use with my current fund. I like the idea of a fund similar to my own.”)</a:t>
            </a:r>
          </a:p>
          <a:p>
            <a:pPr lvl="1"/>
            <a:r>
              <a:rPr lang="en-US" b="1" dirty="0"/>
              <a:t>Familiarity </a:t>
            </a:r>
            <a:r>
              <a:rPr lang="en-US" dirty="0"/>
              <a:t>(“Because it works the same as my current account. I'm familiar with it and feel safe to have another one just like the current one.”)</a:t>
            </a:r>
          </a:p>
          <a:p>
            <a:pPr lvl="1"/>
            <a:r>
              <a:rPr lang="en-US" b="1" dirty="0"/>
              <a:t>Predictability </a:t>
            </a:r>
            <a:r>
              <a:rPr lang="en-US" dirty="0"/>
              <a:t>(“It makes me feel comfortable and more at ease knowing what to expect with my investments. It gives me peace of mind because I can plan and expect my returns to be a certain amount.”)</a:t>
            </a:r>
          </a:p>
        </p:txBody>
      </p:sp>
    </p:spTree>
    <p:extLst>
      <p:ext uri="{BB962C8B-B14F-4D97-AF65-F5344CB8AC3E}">
        <p14:creationId xmlns:p14="http://schemas.microsoft.com/office/powerpoint/2010/main" val="961172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8F326-123E-47B3-B968-7BFAB43AF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1: Self-reported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416DD-6D3C-48BC-8F72-6988D7455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Among those investing in the </a:t>
            </a:r>
            <a:r>
              <a:rPr lang="en-US" i="1" dirty="0"/>
              <a:t>non-diversifying</a:t>
            </a:r>
            <a:r>
              <a:rPr lang="en-US" dirty="0"/>
              <a:t> fund, some also mentioned: </a:t>
            </a:r>
          </a:p>
          <a:p>
            <a:pPr lvl="1"/>
            <a:r>
              <a:rPr lang="en-US" b="1" dirty="0"/>
              <a:t>high profit</a:t>
            </a:r>
            <a:r>
              <a:rPr lang="en-US" dirty="0"/>
              <a:t> (“I chose it because it they are both doing well I can sell them at the same time cash out and make money.”)</a:t>
            </a:r>
          </a:p>
          <a:p>
            <a:r>
              <a:rPr lang="en-US" dirty="0"/>
              <a:t>Among those investing in the </a:t>
            </a:r>
            <a:r>
              <a:rPr lang="en-US" i="1" dirty="0"/>
              <a:t>diversifying</a:t>
            </a:r>
            <a:r>
              <a:rPr lang="en-US" dirty="0"/>
              <a:t> fund, the majority mentioned: </a:t>
            </a:r>
          </a:p>
          <a:p>
            <a:pPr lvl="1"/>
            <a:r>
              <a:rPr lang="en-US" b="1" dirty="0"/>
              <a:t>reduced volatility</a:t>
            </a:r>
            <a:r>
              <a:rPr lang="en-US" dirty="0"/>
              <a:t> (“I would not have low points and high points. It would be steady income. One fund would offset the other fund. Like if I had two jobs that pay bi-weekly I would want my checks on opposite weeks.”)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36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B6FEE-22C8-42F4-BE06-FC854C8F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1: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004BB-721B-4542-9BEF-5244C7433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Low-financial literacy investors: </a:t>
            </a:r>
          </a:p>
          <a:p>
            <a:r>
              <a:rPr lang="en-US" dirty="0"/>
              <a:t>preferred a non-diversifying fund</a:t>
            </a:r>
          </a:p>
          <a:p>
            <a:r>
              <a:rPr lang="en-US" dirty="0"/>
              <a:t>mentioned simplicity, familiarity, and predictability as reasons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62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A237-8A83-46DB-8183-0B07DD600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1: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8C8CA-8202-49B2-AFBF-1D32E0B23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Verbal description of funds low in external validity, &amp; may introduce confounds</a:t>
            </a:r>
          </a:p>
          <a:p>
            <a:r>
              <a:rPr lang="en-US" dirty="0"/>
              <a:t>Sequential choice means diversification is confounded with endowment</a:t>
            </a:r>
          </a:p>
          <a:p>
            <a:r>
              <a:rPr lang="en-US" dirty="0"/>
              <a:t>Process measure (self-reported explanation &amp; coding) kind of wishy washy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All addressed in Study 2, of course!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Study</a:t>
            </a:r>
            <a:r>
              <a:rPr lang="fr-FR" dirty="0"/>
              <a:t> 2: Methods</a:t>
            </a:r>
            <a:endParaRPr lang="en-US" dirty="0"/>
          </a:p>
        </p:txBody>
      </p:sp>
      <p:pic>
        <p:nvPicPr>
          <p:cNvPr id="4" name="Picture 3" descr="C:\Users\cornil\Dropbox\Research (ongoing)\Yann and David - diversification paradox\STUDY 8NOV2018 (sequ vs simult)\Asim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56001"/>
            <a:ext cx="9042400" cy="17887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FB7CF7-1F10-4E87-B495-344D629AEF3A}"/>
              </a:ext>
            </a:extLst>
          </p:cNvPr>
          <p:cNvSpPr txBox="1"/>
          <p:nvPr/>
        </p:nvSpPr>
        <p:spPr>
          <a:xfrm>
            <a:off x="460022" y="34290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Which portfolio would you prefer to invest in?</a:t>
            </a:r>
            <a:r>
              <a:rPr lang="en-US" sz="2400" dirty="0"/>
              <a:t> </a:t>
            </a:r>
          </a:p>
          <a:p>
            <a:r>
              <a:rPr lang="en-US" sz="2400" dirty="0"/>
              <a:t>-2= Definitely Gamma &amp; Epsilon to +2=Definitely Gamma &amp; Sigma</a:t>
            </a:r>
          </a:p>
          <a:p>
            <a:endParaRPr lang="en-US" sz="2400" dirty="0"/>
          </a:p>
          <a:p>
            <a:r>
              <a:rPr lang="en-US" sz="2400" b="1" dirty="0"/>
              <a:t>Between-subjects:</a:t>
            </a:r>
            <a:r>
              <a:rPr lang="en-US" sz="2400" dirty="0"/>
              <a:t> Sequential fund choice vs simultaneous fund choice (no difference)</a:t>
            </a:r>
          </a:p>
        </p:txBody>
      </p:sp>
    </p:spTree>
    <p:extLst>
      <p:ext uri="{BB962C8B-B14F-4D97-AF65-F5344CB8AC3E}">
        <p14:creationId xmlns:p14="http://schemas.microsoft.com/office/powerpoint/2010/main" val="172020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Co-authors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35" y="1911196"/>
            <a:ext cx="2872678" cy="2872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6564" y="4917688"/>
            <a:ext cx="2292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Yann </a:t>
            </a:r>
            <a:r>
              <a:rPr lang="en-CA" sz="3600" dirty="0" err="1"/>
              <a:t>Cornil</a:t>
            </a:r>
            <a:endParaRPr lang="en-CA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648552" y="4917688"/>
            <a:ext cx="2135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err="1"/>
              <a:t>Yakov</a:t>
            </a:r>
            <a:r>
              <a:rPr lang="en-CA" sz="3600" dirty="0"/>
              <a:t> Bart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9746" cy="1505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31" y="-688371"/>
            <a:ext cx="2656269" cy="2656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02" y="1911195"/>
            <a:ext cx="2872678" cy="287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97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7776-C8A1-439D-9DA6-A8871FBB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rmAutofit fontScale="90000"/>
          </a:bodyPr>
          <a:lstStyle/>
          <a:p>
            <a:r>
              <a:rPr lang="en-US" dirty="0"/>
              <a:t>Mediators (in random order)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23FF9-6F26-4DB9-ACC1-3E36EBC4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28584"/>
            <a:ext cx="8278283" cy="504837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Risk Perception: </a:t>
            </a:r>
          </a:p>
          <a:p>
            <a:pPr lvl="1"/>
            <a:r>
              <a:rPr lang="en-US" dirty="0"/>
              <a:t>“Which portfolio seems riskier?” </a:t>
            </a:r>
          </a:p>
          <a:p>
            <a:pPr lvl="1"/>
            <a:r>
              <a:rPr lang="en-US" dirty="0"/>
              <a:t>“Which portfolio seems safer?”</a:t>
            </a:r>
          </a:p>
          <a:p>
            <a:pPr lvl="1"/>
            <a:r>
              <a:rPr lang="en-US" dirty="0"/>
              <a:t>“Which portfolio seems more dangerous?”</a:t>
            </a:r>
          </a:p>
          <a:p>
            <a:r>
              <a:rPr lang="en-US" b="1" dirty="0"/>
              <a:t>Volatility</a:t>
            </a:r>
          </a:p>
          <a:p>
            <a:pPr lvl="1"/>
            <a:r>
              <a:rPr lang="en-US" dirty="0"/>
              <a:t>“Which portfolio is likely to fluctuate more over time (meaning sharply moving up and down)?”</a:t>
            </a:r>
          </a:p>
          <a:p>
            <a:r>
              <a:rPr lang="en-US" b="1" dirty="0"/>
              <a:t>Fluency: </a:t>
            </a:r>
            <a:r>
              <a:rPr lang="en-US" dirty="0"/>
              <a:t>(9 items, α = .89)</a:t>
            </a:r>
          </a:p>
          <a:p>
            <a:pPr lvl="1"/>
            <a:r>
              <a:rPr lang="en-US" dirty="0"/>
              <a:t>Familiarity: “Which portfolio would it be easier to get familiar with?” </a:t>
            </a:r>
          </a:p>
          <a:p>
            <a:pPr lvl="1"/>
            <a:r>
              <a:rPr lang="en-US" dirty="0"/>
              <a:t>Predictability: “Which portfolio would have more predictable future performances?” </a:t>
            </a:r>
          </a:p>
          <a:p>
            <a:pPr lvl="1"/>
            <a:r>
              <a:rPr lang="en-US" dirty="0"/>
              <a:t>Simplicity: “Which portfolio would be more confusing?” (R)</a:t>
            </a:r>
          </a:p>
        </p:txBody>
      </p:sp>
    </p:spTree>
    <p:extLst>
      <p:ext uri="{BB962C8B-B14F-4D97-AF65-F5344CB8AC3E}">
        <p14:creationId xmlns:p14="http://schemas.microsoft.com/office/powerpoint/2010/main" val="317793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7067" y="338667"/>
            <a:ext cx="8421686" cy="6152444"/>
            <a:chOff x="3352800" y="118017"/>
            <a:chExt cx="5464872" cy="515244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08792894"/>
                </p:ext>
              </p:extLst>
            </p:nvPr>
          </p:nvGraphicFramePr>
          <p:xfrm>
            <a:off x="3367088" y="3883554"/>
            <a:ext cx="4572000" cy="13869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61952726"/>
                </p:ext>
              </p:extLst>
            </p:nvPr>
          </p:nvGraphicFramePr>
          <p:xfrm>
            <a:off x="3359424" y="2670767"/>
            <a:ext cx="4572000" cy="13815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49559000"/>
                </p:ext>
              </p:extLst>
            </p:nvPr>
          </p:nvGraphicFramePr>
          <p:xfrm>
            <a:off x="3367088" y="1507206"/>
            <a:ext cx="4572000" cy="13944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41779103"/>
                </p:ext>
              </p:extLst>
            </p:nvPr>
          </p:nvGraphicFramePr>
          <p:xfrm>
            <a:off x="3352800" y="352059"/>
            <a:ext cx="4572000" cy="13513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3428002" y="133924"/>
              <a:ext cx="1177710" cy="386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Non-</a:t>
              </a:r>
              <a:r>
                <a:rPr lang="fr-F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diversified</a:t>
              </a:r>
              <a:r>
                <a: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portfolio</a:t>
              </a:r>
            </a:p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(Gamma-Epsilon</a:t>
              </a:r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77373" y="726952"/>
              <a:ext cx="933472" cy="2319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Top quartile (N=95)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784396" y="890535"/>
              <a:ext cx="937425" cy="2319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2nd quartile (N=96)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83538" y="1043112"/>
              <a:ext cx="972209" cy="386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3rd quartile (N=101)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40861" y="1220189"/>
              <a:ext cx="1076811" cy="2319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Bottom</a:t>
              </a:r>
              <a:r>
                <a:rPr lang="fr-FR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quartile (N=91)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56776" y="522382"/>
              <a:ext cx="923903" cy="2319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</a:t>
              </a:r>
              <a:r>
                <a:rPr lang="fr-FR" sz="1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Literacy</a:t>
              </a:r>
              <a:r>
                <a:rPr lang="fr-FR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89088" y="1905916"/>
              <a:ext cx="607891" cy="2319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Top quartile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13695" y="2069499"/>
              <a:ext cx="611844" cy="2319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2nd quartile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21629" y="2222076"/>
              <a:ext cx="596698" cy="2319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3rd quartile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52576" y="2399153"/>
              <a:ext cx="751230" cy="2319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Bottom</a:t>
              </a:r>
              <a:r>
                <a:rPr lang="fr-FR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quartile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89088" y="3091722"/>
              <a:ext cx="607891" cy="2319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Top quartile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13695" y="3255305"/>
              <a:ext cx="611844" cy="2319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2nd quartile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21629" y="3407882"/>
              <a:ext cx="596698" cy="2319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3rd quartile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52576" y="3584959"/>
              <a:ext cx="751230" cy="2319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Bottom</a:t>
              </a:r>
              <a:r>
                <a:rPr lang="fr-FR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quartile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82417" y="4283267"/>
              <a:ext cx="607891" cy="2319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Top quartile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07024" y="4446850"/>
              <a:ext cx="611844" cy="2319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2nd quartile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4958" y="4599427"/>
              <a:ext cx="596698" cy="2319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3rd quartile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45905" y="4776504"/>
              <a:ext cx="751230" cy="2319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Bottom</a:t>
              </a:r>
              <a:r>
                <a:rPr lang="fr-FR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quartile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56627" y="118017"/>
              <a:ext cx="984234" cy="386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fr-FR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Diversified</a:t>
              </a:r>
              <a:r>
                <a: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portfolio</a:t>
              </a:r>
            </a:p>
            <a:p>
              <a:pPr algn="r"/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Gamma-Sigma)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517900" y="469089"/>
              <a:ext cx="4173801" cy="405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277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Study</a:t>
            </a:r>
            <a:r>
              <a:rPr lang="fr-FR" dirty="0"/>
              <a:t>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0181" y="1746217"/>
            <a:ext cx="233368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literacy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9333" y="3322018"/>
            <a:ext cx="1976016" cy="1323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Diversification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uncorrelated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correlated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" y="2664057"/>
            <a:ext cx="2151531" cy="1323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Fluency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simplicity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familiarity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predictability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8" name="Straight Arrow Connector 7"/>
          <p:cNvCxnSpPr>
            <a:stCxn id="7" idx="3"/>
            <a:endCxn id="11" idx="1"/>
          </p:cNvCxnSpPr>
          <p:nvPr/>
        </p:nvCxnSpPr>
        <p:spPr>
          <a:xfrm>
            <a:off x="2780181" y="3325778"/>
            <a:ext cx="1015459" cy="71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8650" y="4711677"/>
            <a:ext cx="201004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Volatility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9" idx="3"/>
            <a:endCxn id="11" idx="1"/>
          </p:cNvCxnSpPr>
          <p:nvPr/>
        </p:nvCxnSpPr>
        <p:spPr>
          <a:xfrm flipV="1">
            <a:off x="2638693" y="4040552"/>
            <a:ext cx="1156948" cy="871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95640" y="3840497"/>
            <a:ext cx="201004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perception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11" idx="3"/>
            <a:endCxn id="6" idx="1"/>
          </p:cNvCxnSpPr>
          <p:nvPr/>
        </p:nvCxnSpPr>
        <p:spPr>
          <a:xfrm flipV="1">
            <a:off x="5805683" y="3983737"/>
            <a:ext cx="733650" cy="56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5" idx="2"/>
          </p:cNvCxnSpPr>
          <p:nvPr/>
        </p:nvCxnSpPr>
        <p:spPr>
          <a:xfrm flipH="1">
            <a:off x="3118848" y="2146327"/>
            <a:ext cx="828176" cy="1390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5" idx="2"/>
          </p:cNvCxnSpPr>
          <p:nvPr/>
        </p:nvCxnSpPr>
        <p:spPr>
          <a:xfrm flipH="1">
            <a:off x="3351470" y="2146327"/>
            <a:ext cx="595554" cy="2262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002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60EB-FC43-4BAB-8D71-BA690942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3: Manipulating risk preference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48F6A-A9C1-48F6-AA58-ACD6DE91B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Instruct participants to maximize (vs minimize) risk</a:t>
            </a:r>
          </a:p>
          <a:p>
            <a:r>
              <a:rPr lang="en-US" dirty="0"/>
              <a:t>Should have opposite effects for high vs low financial literacy participants</a:t>
            </a:r>
          </a:p>
          <a:p>
            <a:endParaRPr lang="en-US" dirty="0"/>
          </a:p>
          <a:p>
            <a:r>
              <a:rPr lang="en-US" dirty="0"/>
              <a:t>Risk-avoiding instruction: “…make a low-risk investment. You don't care about trying to make huge returns, you only care about making a safe, low-risk investment.”</a:t>
            </a:r>
          </a:p>
          <a:p>
            <a:r>
              <a:rPr lang="en-US" dirty="0"/>
              <a:t>Risk-taking instruction: “…make an investment with high returns. You don't care if your investment is risky or unsafe, you only care about making a high-return investment.”</a:t>
            </a:r>
          </a:p>
        </p:txBody>
      </p:sp>
    </p:spTree>
    <p:extLst>
      <p:ext uri="{BB962C8B-B14F-4D97-AF65-F5344CB8AC3E}">
        <p14:creationId xmlns:p14="http://schemas.microsoft.com/office/powerpoint/2010/main" val="1248593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8682"/>
            <a:ext cx="7886700" cy="549274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Study</a:t>
            </a:r>
            <a:r>
              <a:rPr lang="fr-FR" dirty="0"/>
              <a:t> 3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1275644"/>
            <a:ext cx="9121001" cy="5078134"/>
            <a:chOff x="3328469" y="765579"/>
            <a:chExt cx="5877359" cy="2796046"/>
          </a:xfrm>
        </p:grpSpPr>
        <p:graphicFrame>
          <p:nvGraphicFramePr>
            <p:cNvPr id="17" name="Char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91578595"/>
                </p:ext>
              </p:extLst>
            </p:nvPr>
          </p:nvGraphicFramePr>
          <p:xfrm>
            <a:off x="3373974" y="765579"/>
            <a:ext cx="4342148" cy="2447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3328469" y="3203666"/>
              <a:ext cx="1693191" cy="355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Non-</a:t>
              </a:r>
              <a:r>
                <a:rPr lang="fr-FR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diversified</a:t>
              </a:r>
              <a:r>
                <a:rPr lang="fr-F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portfolio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(Gamma-Epsilon)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90106" y="1293163"/>
              <a:ext cx="1403762" cy="2033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Top quartile (N=132)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90107" y="1739165"/>
              <a:ext cx="1409134" cy="2033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2nd quartile </a:t>
              </a:r>
              <a:r>
                <a:rPr lang="fr-FR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(N=177)</a:t>
              </a:r>
              <a:endParaRPr 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10621" y="2169506"/>
              <a:ext cx="1387070" cy="2033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3rd quartile </a:t>
              </a:r>
              <a:r>
                <a:rPr lang="fr-FR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(N=159)</a:t>
              </a:r>
              <a:endParaRPr 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90107" y="2633797"/>
              <a:ext cx="1615721" cy="2033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Bottom</a:t>
              </a:r>
              <a:r>
                <a:rPr lang="fr-F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quartile </a:t>
              </a:r>
              <a:r>
                <a:rPr lang="fr-FR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(N=128)</a:t>
              </a:r>
              <a:endParaRPr 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51269" y="970790"/>
              <a:ext cx="1313070" cy="2033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</a:t>
              </a:r>
              <a:r>
                <a:rPr lang="fr-FR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Literacy</a:t>
              </a:r>
              <a:r>
                <a:rPr lang="fr-FR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66647" y="3205752"/>
              <a:ext cx="1403970" cy="3558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fr-FR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Diversified</a:t>
              </a:r>
              <a:r>
                <a:rPr lang="fr-F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portfolio</a:t>
              </a:r>
            </a:p>
            <a:p>
              <a:pPr algn="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(Gamma-Sigma)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3433970" y="3213504"/>
              <a:ext cx="417665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ight Brace 27"/>
            <p:cNvSpPr/>
            <p:nvPr/>
          </p:nvSpPr>
          <p:spPr>
            <a:xfrm>
              <a:off x="7519519" y="2562958"/>
              <a:ext cx="45719" cy="38731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Brace 28"/>
            <p:cNvSpPr/>
            <p:nvPr/>
          </p:nvSpPr>
          <p:spPr>
            <a:xfrm>
              <a:off x="7513169" y="2105758"/>
              <a:ext cx="45719" cy="38731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Brace 29"/>
            <p:cNvSpPr/>
            <p:nvPr/>
          </p:nvSpPr>
          <p:spPr>
            <a:xfrm>
              <a:off x="7513169" y="1619860"/>
              <a:ext cx="45719" cy="38731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Brace 30"/>
            <p:cNvSpPr/>
            <p:nvPr/>
          </p:nvSpPr>
          <p:spPr>
            <a:xfrm>
              <a:off x="7506819" y="1162660"/>
              <a:ext cx="45719" cy="38731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0895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158E-0E86-4209-8EA6-E4FA45BA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4: Debiasing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93A5E-A414-4E6E-8532-2025CC289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debias people? </a:t>
            </a:r>
          </a:p>
          <a:p>
            <a:r>
              <a:rPr lang="en-US" dirty="0"/>
              <a:t>Previous research has found aggregating investment returns over time ("broad bracketing", Read, Loewenstein, &amp; Rabin, 1999)</a:t>
            </a:r>
          </a:p>
          <a:p>
            <a:r>
              <a:rPr lang="en-US" dirty="0"/>
              <a:t>Analogously, if we aggregate across funds, this may debias low-financial literacy participants</a:t>
            </a:r>
          </a:p>
          <a:p>
            <a:pPr lvl="1"/>
            <a:r>
              <a:rPr lang="en-US" dirty="0"/>
              <a:t>Aggregated returns should make the diversified portfolio more simple, predictable, and familiar</a:t>
            </a:r>
          </a:p>
        </p:txBody>
      </p:sp>
    </p:spTree>
    <p:extLst>
      <p:ext uri="{BB962C8B-B14F-4D97-AF65-F5344CB8AC3E}">
        <p14:creationId xmlns:p14="http://schemas.microsoft.com/office/powerpoint/2010/main" val="814303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28" y="98212"/>
            <a:ext cx="7886700" cy="549274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Study</a:t>
            </a:r>
            <a:r>
              <a:rPr lang="fr-FR" dirty="0"/>
              <a:t> 4</a:t>
            </a:r>
            <a:endParaRPr lang="en-US" dirty="0"/>
          </a:p>
        </p:txBody>
      </p:sp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2" y="757332"/>
            <a:ext cx="8645613" cy="22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2" y="3853002"/>
            <a:ext cx="8645613" cy="273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9708" y="124287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09708" y="30049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09708" y="46051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71109" y="310204"/>
            <a:ext cx="2401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control condition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280681" y="3412116"/>
            <a:ext cx="4582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“portfolio returns” condition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3632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11251"/>
              </p:ext>
            </p:extLst>
          </p:nvPr>
        </p:nvGraphicFramePr>
        <p:xfrm>
          <a:off x="90311" y="269169"/>
          <a:ext cx="4467401" cy="482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465841"/>
              </p:ext>
            </p:extLst>
          </p:nvPr>
        </p:nvGraphicFramePr>
        <p:xfrm>
          <a:off x="4562474" y="259644"/>
          <a:ext cx="4152548" cy="482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4"/>
          <a:srcRect l="44069" t="78840" r="3687"/>
          <a:stretch/>
        </p:blipFill>
        <p:spPr bwMode="auto">
          <a:xfrm>
            <a:off x="0" y="5508978"/>
            <a:ext cx="9144000" cy="1349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1502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38E5A-FE01-4066-AC4D-FCDB3F25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5: Debiasing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B64B8-9D2B-4520-9D2B-2B796E7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Expected </a:t>
            </a:r>
            <a:r>
              <a:rPr lang="en-US" dirty="0"/>
              <a:t>returns, rather than past returns</a:t>
            </a:r>
          </a:p>
          <a:p>
            <a:r>
              <a:rPr lang="en-US" dirty="0"/>
              <a:t>If we make the scenario more intuitive, will this debias participants? </a:t>
            </a:r>
          </a:p>
          <a:p>
            <a:r>
              <a:rPr lang="en-US" dirty="0"/>
              <a:t>“Abstract” vs “Concrete” scenario, within subjects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Inspired by Cosmides &amp; </a:t>
            </a:r>
            <a:r>
              <a:rPr lang="en-US" dirty="0" err="1"/>
              <a:t>Tooby</a:t>
            </a:r>
            <a:r>
              <a:rPr lang="en-US" dirty="0"/>
              <a:t> (1992)</a:t>
            </a:r>
          </a:p>
          <a:p>
            <a:r>
              <a:rPr lang="en-US" dirty="0"/>
              <a:t>“If a person has a 'D' rating, then his documents must be marked code ‘3’” </a:t>
            </a:r>
          </a:p>
          <a:p>
            <a:r>
              <a:rPr lang="en-US" dirty="0"/>
              <a:t>“If a person is drinking beer, then he must be over 20 years old”</a:t>
            </a:r>
          </a:p>
        </p:txBody>
      </p:sp>
    </p:spTree>
    <p:extLst>
      <p:ext uri="{BB962C8B-B14F-4D97-AF65-F5344CB8AC3E}">
        <p14:creationId xmlns:p14="http://schemas.microsoft.com/office/powerpoint/2010/main" val="1681505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38E5A-FE01-4066-AC4D-FCDB3F25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5: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B64B8-9D2B-4520-9D2B-2B796E7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“Concrete” condition</a:t>
            </a:r>
          </a:p>
          <a:p>
            <a:r>
              <a:rPr lang="en-US" dirty="0"/>
              <a:t>“Imagine that you want to invest in two of the following three videogame company stocks: Omega Games, Gamma Games, and Epsilon Games. All companies are profitable, but the expected returns of the stocks depend on the future success of videogame consoles. </a:t>
            </a:r>
            <a:br>
              <a:rPr lang="en-US" dirty="0"/>
            </a:br>
            <a:r>
              <a:rPr lang="en-US" dirty="0"/>
              <a:t>Omega and Gamma both have an exclusivity deal with the videogame console "</a:t>
            </a:r>
            <a:r>
              <a:rPr lang="en-US" dirty="0" err="1"/>
              <a:t>GameStation</a:t>
            </a:r>
            <a:r>
              <a:rPr lang="en-US" dirty="0"/>
              <a:t>", while Epsilon has an exclusivity deal with the videogame console "</a:t>
            </a:r>
            <a:r>
              <a:rPr lang="en-US" dirty="0" err="1"/>
              <a:t>GameBox</a:t>
            </a:r>
            <a:r>
              <a:rPr lang="en-US" dirty="0"/>
              <a:t>". Usually, only one videogame console is successful and wins the market…” </a:t>
            </a:r>
          </a:p>
        </p:txBody>
      </p:sp>
    </p:spTree>
    <p:extLst>
      <p:ext uri="{BB962C8B-B14F-4D97-AF65-F5344CB8AC3E}">
        <p14:creationId xmlns:p14="http://schemas.microsoft.com/office/powerpoint/2010/main" val="347784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GB" sz="4000" dirty="0"/>
              <a:t>Do you prefer A and B? Or A and C? 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156404" y="145363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1103" y="144780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45946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 C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273393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273393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84" y="1955800"/>
            <a:ext cx="2627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072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Study</a:t>
            </a:r>
            <a:r>
              <a:rPr lang="fr-FR" dirty="0"/>
              <a:t> 5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7963" y="1083733"/>
            <a:ext cx="8628073" cy="5029574"/>
            <a:chOff x="3720547" y="2205037"/>
            <a:chExt cx="6169659" cy="3069121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77050153"/>
                </p:ext>
              </p:extLst>
            </p:nvPr>
          </p:nvGraphicFramePr>
          <p:xfrm>
            <a:off x="3720547" y="2205037"/>
            <a:ext cx="4750905" cy="2447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951923" y="4616824"/>
              <a:ext cx="2214797" cy="657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Risk Attitude: Risk-Seeking</a:t>
              </a:r>
              <a:endPara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fr-F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Portfolio </a:t>
              </a:r>
              <a:r>
                <a:rPr lang="fr-FR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Choice</a:t>
              </a:r>
              <a:r>
                <a:rPr lang="fr-F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Non-</a:t>
              </a:r>
              <a:r>
                <a:rPr lang="fr-FR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diversified</a:t>
              </a:r>
              <a:endPara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(Omega-Gamma)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057424" y="4626662"/>
              <a:ext cx="417665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352082" y="4616823"/>
              <a:ext cx="1929424" cy="657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Risk Attitude: Risk-Av</a:t>
              </a:r>
              <a:r>
                <a:rPr lang="fr-F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erse</a:t>
              </a:r>
            </a:p>
            <a:p>
              <a:pPr algn="r"/>
              <a:endPara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fr-F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Portfolio </a:t>
              </a:r>
              <a:r>
                <a:rPr lang="fr-FR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Choice</a:t>
              </a:r>
              <a:r>
                <a:rPr lang="fr-F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fr-FR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Diversified</a:t>
              </a:r>
              <a:endPara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(Omega-Epsilon)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01310" y="2698467"/>
              <a:ext cx="1327869" cy="206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Top quartile (N=78)</a:t>
              </a:r>
              <a:endPara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01311" y="3144469"/>
              <a:ext cx="1333325" cy="206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2nd quartile (N=76)</a:t>
              </a:r>
              <a:endPara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21825" y="3574810"/>
              <a:ext cx="1385182" cy="206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3rd quartile (N=125)</a:t>
              </a:r>
              <a:endPara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01311" y="4039101"/>
              <a:ext cx="1588895" cy="206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Bottom</a:t>
              </a:r>
              <a:r>
                <a:rPr lang="fr-F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quartile (N=111)</a:t>
              </a:r>
              <a:endPara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62473" y="2376094"/>
              <a:ext cx="1312693" cy="206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</a:t>
              </a:r>
              <a:r>
                <a:rPr lang="fr-FR" sz="1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Literacy</a:t>
              </a:r>
              <a:r>
                <a:rPr lang="fr-FR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8230723" y="3968262"/>
              <a:ext cx="45719" cy="38731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8224373" y="3511062"/>
              <a:ext cx="45719" cy="38731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8224373" y="3025164"/>
              <a:ext cx="45719" cy="38731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Right Brace 16"/>
            <p:cNvSpPr/>
            <p:nvPr/>
          </p:nvSpPr>
          <p:spPr>
            <a:xfrm>
              <a:off x="8218023" y="2567964"/>
              <a:ext cx="45719" cy="38731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283098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61BC3-0E59-463A-BD6F-A17F1B836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5: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A63E5-C5D4-4B08-A2D3-4D4641B6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1128584"/>
            <a:ext cx="8286159" cy="5479606"/>
          </a:xfrm>
        </p:spPr>
        <p:txBody>
          <a:bodyPr/>
          <a:lstStyle/>
          <a:p>
            <a:r>
              <a:rPr lang="en-US" dirty="0"/>
              <a:t>Providing a concrete scenario to make the diversification more intuitive did NOT debias </a:t>
            </a:r>
          </a:p>
          <a:p>
            <a:r>
              <a:rPr lang="en-US" dirty="0"/>
              <a:t>Maybe not familiar enough?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33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4AD79-5E8B-4593-9E06-2D04F13C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18AE4-517F-4892-9882-A2C2F78AC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always held profitability constant</a:t>
            </a:r>
          </a:p>
          <a:p>
            <a:r>
              <a:rPr lang="en-US" dirty="0"/>
              <a:t>In pilot testing: Line graphs of fund returns yielded inconsistent results – a lot of “stock picking”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12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ED866-5BB6-4E46-8749-9B831AAA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FB69A-A277-45C8-A783-00E54063D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“Lay investors” actively prefer correlated assets</a:t>
            </a:r>
          </a:p>
          <a:p>
            <a:r>
              <a:rPr lang="en-US" dirty="0"/>
              <a:t>For them, correlated assets feel more familiar, predictable, and simple, therefore less risky</a:t>
            </a:r>
          </a:p>
          <a:p>
            <a:r>
              <a:rPr lang="en-US" dirty="0"/>
              <a:t>Showing aggregate portfolio returns debiases them</a:t>
            </a:r>
          </a:p>
        </p:txBody>
      </p:sp>
    </p:spTree>
    <p:extLst>
      <p:ext uri="{BB962C8B-B14F-4D97-AF65-F5344CB8AC3E}">
        <p14:creationId xmlns:p14="http://schemas.microsoft.com/office/powerpoint/2010/main" val="3640188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7F1DF-B9B0-4C4E-9F12-885BF88B8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AD42D-E2DB-4754-8D4E-C7B539156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49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B98A-A639-4B38-9A54-8C70EE87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18193-1153-428B-B62C-1312BD4F1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0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Study</a:t>
            </a:r>
            <a:r>
              <a:rPr lang="fr-FR" dirty="0"/>
              <a:t> 1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543393"/>
              </p:ext>
            </p:extLst>
          </p:nvPr>
        </p:nvGraphicFramePr>
        <p:xfrm>
          <a:off x="852855" y="903290"/>
          <a:ext cx="7200901" cy="577124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83738">
                  <a:extLst>
                    <a:ext uri="{9D8B030D-6E8A-4147-A177-3AD203B41FA5}">
                      <a16:colId xmlns:a16="http://schemas.microsoft.com/office/drawing/2014/main" val="3987691623"/>
                    </a:ext>
                  </a:extLst>
                </a:gridCol>
                <a:gridCol w="304384">
                  <a:extLst>
                    <a:ext uri="{9D8B030D-6E8A-4147-A177-3AD203B41FA5}">
                      <a16:colId xmlns:a16="http://schemas.microsoft.com/office/drawing/2014/main" val="94411401"/>
                    </a:ext>
                  </a:extLst>
                </a:gridCol>
                <a:gridCol w="3182271">
                  <a:extLst>
                    <a:ext uri="{9D8B030D-6E8A-4147-A177-3AD203B41FA5}">
                      <a16:colId xmlns:a16="http://schemas.microsoft.com/office/drawing/2014/main" val="3083628758"/>
                    </a:ext>
                  </a:extLst>
                </a:gridCol>
                <a:gridCol w="582627">
                  <a:extLst>
                    <a:ext uri="{9D8B030D-6E8A-4147-A177-3AD203B41FA5}">
                      <a16:colId xmlns:a16="http://schemas.microsoft.com/office/drawing/2014/main" val="1227513289"/>
                    </a:ext>
                  </a:extLst>
                </a:gridCol>
                <a:gridCol w="582627">
                  <a:extLst>
                    <a:ext uri="{9D8B030D-6E8A-4147-A177-3AD203B41FA5}">
                      <a16:colId xmlns:a16="http://schemas.microsoft.com/office/drawing/2014/main" val="370767966"/>
                    </a:ext>
                  </a:extLst>
                </a:gridCol>
                <a:gridCol w="582627">
                  <a:extLst>
                    <a:ext uri="{9D8B030D-6E8A-4147-A177-3AD203B41FA5}">
                      <a16:colId xmlns:a16="http://schemas.microsoft.com/office/drawing/2014/main" val="2604353880"/>
                    </a:ext>
                  </a:extLst>
                </a:gridCol>
                <a:gridCol w="582627">
                  <a:extLst>
                    <a:ext uri="{9D8B030D-6E8A-4147-A177-3AD203B41FA5}">
                      <a16:colId xmlns:a16="http://schemas.microsoft.com/office/drawing/2014/main" val="4155743029"/>
                    </a:ext>
                  </a:extLst>
                </a:gridCol>
              </a:tblGrid>
              <a:tr h="14626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Financial literacy: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811794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Bottom quartile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Third quartile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Second quartile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Top quartile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extLst>
                  <a:ext uri="{0D108BD9-81ED-4DB2-BD59-A6C34878D82A}">
                    <a16:rowId xmlns:a16="http://schemas.microsoft.com/office/drawing/2014/main" val="1759806111"/>
                  </a:ext>
                </a:extLst>
              </a:tr>
              <a:tr h="17026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Reasons for choosing the non-diversifying fund (positive correlation with endowed fund)</a:t>
                      </a:r>
                    </a:p>
                  </a:txBody>
                  <a:tcPr marL="7535" marR="7535" marT="75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031507"/>
                  </a:ext>
                </a:extLst>
              </a:tr>
              <a:tr h="153239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 dirty="0">
                          <a:effectLst/>
                        </a:rPr>
                        <a:t>Total number of participants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145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117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64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70</a:t>
                      </a:r>
                      <a:endParaRPr lang="en-US" sz="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extLst>
                  <a:ext uri="{0D108BD9-81ED-4DB2-BD59-A6C34878D82A}">
                    <a16:rowId xmlns:a16="http://schemas.microsoft.com/office/drawing/2014/main" val="2647776411"/>
                  </a:ext>
                </a:extLst>
              </a:tr>
              <a:tr h="4341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Low risk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Participants explicitly reporting that it would be less risky, safer, more stable,  less stressful, more trustworthy; they would feel more confident, it would feel "less like a gamble".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extLst>
                  <a:ext uri="{0D108BD9-81ED-4DB2-BD59-A6C34878D82A}">
                    <a16:rowId xmlns:a16="http://schemas.microsoft.com/office/drawing/2014/main" val="1859026531"/>
                  </a:ext>
                </a:extLst>
              </a:tr>
              <a:tr h="2894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Control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Participants reporting that it would be easier to track, monitor, or manage; it would be less confusing and more controllable.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extLst>
                  <a:ext uri="{0D108BD9-81ED-4DB2-BD59-A6C34878D82A}">
                    <a16:rowId xmlns:a16="http://schemas.microsoft.com/office/drawing/2014/main" val="4064500896"/>
                  </a:ext>
                </a:extLst>
              </a:tr>
              <a:tr h="4341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Predictability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Participants reporting that returns would be more predictable, more consistent, more expectable and less surprising; it would be easier to plan for the future.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extLst>
                  <a:ext uri="{0D108BD9-81ED-4DB2-BD59-A6C34878D82A}">
                    <a16:rowId xmlns:a16="http://schemas.microsoft.com/office/drawing/2014/main" val="1230343619"/>
                  </a:ext>
                </a:extLst>
              </a:tr>
              <a:tr h="2894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Familiarity</a:t>
                      </a:r>
                      <a:endParaRPr lang="en-US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Participants reporting that assets would become more familiar, it would be easier to gain knowledge and understand how they work.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extLst>
                  <a:ext uri="{0D108BD9-81ED-4DB2-BD59-A6C34878D82A}">
                    <a16:rowId xmlns:a16="http://schemas.microsoft.com/office/drawing/2014/main" val="3222593506"/>
                  </a:ext>
                </a:extLst>
              </a:tr>
              <a:tr h="3064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Total "Lay" risk perception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Participants explicitly reporting low risk and/or control and/or predictability and/or familiarty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extLst>
                  <a:ext uri="{0D108BD9-81ED-4DB2-BD59-A6C34878D82A}">
                    <a16:rowId xmlns:a16="http://schemas.microsoft.com/office/drawing/2014/main" val="4044859040"/>
                  </a:ext>
                </a:extLst>
              </a:tr>
              <a:tr h="4341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High profit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Participants reporting that It would be more profitable (they could make a "double win"), especially if timing the market; making the other choice would cancel out profit.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extLst>
                  <a:ext uri="{0D108BD9-81ED-4DB2-BD59-A6C34878D82A}">
                    <a16:rowId xmlns:a16="http://schemas.microsoft.com/office/drawing/2014/main" val="124930878"/>
                  </a:ext>
                </a:extLst>
              </a:tr>
              <a:tr h="2894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Indifference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Participants reporting that they answered randomly because they are indifferent.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extLst>
                  <a:ext uri="{0D108BD9-81ED-4DB2-BD59-A6C34878D82A}">
                    <a16:rowId xmlns:a16="http://schemas.microsoft.com/office/drawing/2014/main" val="245257648"/>
                  </a:ext>
                </a:extLst>
              </a:tr>
              <a:tr h="4341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Other/No reason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Participants providing no clear reason, or merely paraphrasing the scenario, or making additional assumptions that were not included in the scenario.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extLst>
                  <a:ext uri="{0D108BD9-81ED-4DB2-BD59-A6C34878D82A}">
                    <a16:rowId xmlns:a16="http://schemas.microsoft.com/office/drawing/2014/main" val="1594074906"/>
                  </a:ext>
                </a:extLst>
              </a:tr>
              <a:tr h="14626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Reasons for choosing the diversifying fund (negative correlation with endowed fund)</a:t>
                      </a:r>
                    </a:p>
                  </a:txBody>
                  <a:tcPr marL="7535" marR="7535" marT="75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039193"/>
                  </a:ext>
                </a:extLst>
              </a:tr>
              <a:tr h="153239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 dirty="0">
                          <a:effectLst/>
                        </a:rPr>
                        <a:t>Total number of participants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85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112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105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115</a:t>
                      </a:r>
                      <a:endParaRPr lang="en-US" sz="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extLst>
                  <a:ext uri="{0D108BD9-81ED-4DB2-BD59-A6C34878D82A}">
                    <a16:rowId xmlns:a16="http://schemas.microsoft.com/office/drawing/2014/main" val="1591458700"/>
                  </a:ext>
                </a:extLst>
              </a:tr>
              <a:tr h="434177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"Expert" risk perception</a:t>
                      </a:r>
                    </a:p>
                  </a:txBody>
                  <a:tcPr marL="7535" marR="7535" marT="75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Participants providing the "correct" reason to invest in uncorrelated assets (reduction of portfolio volatility), or at least having a close intuition of it.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extLst>
                  <a:ext uri="{0D108BD9-81ED-4DB2-BD59-A6C34878D82A}">
                    <a16:rowId xmlns:a16="http://schemas.microsoft.com/office/drawing/2014/main" val="1001746215"/>
                  </a:ext>
                </a:extLst>
              </a:tr>
              <a:tr h="146268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Variety-seeking</a:t>
                      </a:r>
                    </a:p>
                  </a:txBody>
                  <a:tcPr marL="7535" marR="7535" marT="75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Participants just wanting something different, for the sake of variety.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extLst>
                  <a:ext uri="{0D108BD9-81ED-4DB2-BD59-A6C34878D82A}">
                    <a16:rowId xmlns:a16="http://schemas.microsoft.com/office/drawing/2014/main" val="3311862999"/>
                  </a:ext>
                </a:extLst>
              </a:tr>
              <a:tr h="434177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risk</a:t>
                      </a:r>
                    </a:p>
                  </a:txBody>
                  <a:tcPr marL="7535" marR="7535" marT="75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Participants reporting that the uncorrelated asset would be risky (corresponding to the "lay" risk perception), and that they are willing to take this risk.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extLst>
                  <a:ext uri="{0D108BD9-81ED-4DB2-BD59-A6C34878D82A}">
                    <a16:rowId xmlns:a16="http://schemas.microsoft.com/office/drawing/2014/main" val="3270253283"/>
                  </a:ext>
                </a:extLst>
              </a:tr>
              <a:tr h="289452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Indifference</a:t>
                      </a:r>
                    </a:p>
                  </a:txBody>
                  <a:tcPr marL="7535" marR="7535" marT="75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Participants reporting that they answered randomly because they are indifferent.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extLst>
                  <a:ext uri="{0D108BD9-81ED-4DB2-BD59-A6C34878D82A}">
                    <a16:rowId xmlns:a16="http://schemas.microsoft.com/office/drawing/2014/main" val="3152098061"/>
                  </a:ext>
                </a:extLst>
              </a:tr>
              <a:tr h="434177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Other/No reason</a:t>
                      </a:r>
                    </a:p>
                  </a:txBody>
                  <a:tcPr marL="7535" marR="7535" marT="75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Participants providing no clear reason, or merely paraphrasing the scenario, or making additional assumptions that were not included in the scenario.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5" marR="7535" marT="7535" marB="0" anchor="ctr"/>
                </a:tc>
                <a:extLst>
                  <a:ext uri="{0D108BD9-81ED-4DB2-BD59-A6C34878D82A}">
                    <a16:rowId xmlns:a16="http://schemas.microsoft.com/office/drawing/2014/main" val="1533738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038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Study</a:t>
            </a:r>
            <a:r>
              <a:rPr lang="fr-FR" dirty="0"/>
              <a:t>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7355" y="840693"/>
            <a:ext cx="167553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literacy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3793" y="1907296"/>
            <a:ext cx="166445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Diversification (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uncorrelated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correlated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5061" y="1470783"/>
            <a:ext cx="1812294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Fluency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simplicity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familiarity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predictability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8" name="Straight Arrow Connector 7"/>
          <p:cNvCxnSpPr>
            <a:stCxn id="7" idx="3"/>
            <a:endCxn id="11" idx="1"/>
          </p:cNvCxnSpPr>
          <p:nvPr/>
        </p:nvCxnSpPr>
        <p:spPr>
          <a:xfrm>
            <a:off x="3117355" y="1840115"/>
            <a:ext cx="855349" cy="543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05061" y="2808073"/>
            <a:ext cx="169311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Volatility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9" idx="3"/>
            <a:endCxn id="11" idx="1"/>
          </p:cNvCxnSpPr>
          <p:nvPr/>
        </p:nvCxnSpPr>
        <p:spPr>
          <a:xfrm flipV="1">
            <a:off x="2998176" y="2383995"/>
            <a:ext cx="974528" cy="577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72704" y="2230106"/>
            <a:ext cx="169311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perception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11" idx="3"/>
            <a:endCxn id="6" idx="1"/>
          </p:cNvCxnSpPr>
          <p:nvPr/>
        </p:nvCxnSpPr>
        <p:spPr>
          <a:xfrm>
            <a:off x="5665819" y="2383995"/>
            <a:ext cx="617974" cy="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</p:cNvCxnSpPr>
          <p:nvPr/>
        </p:nvCxnSpPr>
        <p:spPr>
          <a:xfrm flipH="1">
            <a:off x="3402623" y="1148470"/>
            <a:ext cx="552498" cy="901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</p:cNvCxnSpPr>
          <p:nvPr/>
        </p:nvCxnSpPr>
        <p:spPr>
          <a:xfrm flipH="1">
            <a:off x="3598567" y="1148470"/>
            <a:ext cx="356554" cy="1479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28651" y="3405284"/>
          <a:ext cx="8146072" cy="2612576"/>
        </p:xfrm>
        <a:graphic>
          <a:graphicData uri="http://schemas.openxmlformats.org/drawingml/2006/table">
            <a:tbl>
              <a:tblPr firstRow="1" firstCol="1" bandRow="1"/>
              <a:tblGrid>
                <a:gridCol w="951576">
                  <a:extLst>
                    <a:ext uri="{9D8B030D-6E8A-4147-A177-3AD203B41FA5}">
                      <a16:colId xmlns:a16="http://schemas.microsoft.com/office/drawing/2014/main" val="3530124512"/>
                    </a:ext>
                  </a:extLst>
                </a:gridCol>
                <a:gridCol w="1259157">
                  <a:extLst>
                    <a:ext uri="{9D8B030D-6E8A-4147-A177-3AD203B41FA5}">
                      <a16:colId xmlns:a16="http://schemas.microsoft.com/office/drawing/2014/main" val="2686751125"/>
                    </a:ext>
                  </a:extLst>
                </a:gridCol>
                <a:gridCol w="1263963">
                  <a:extLst>
                    <a:ext uri="{9D8B030D-6E8A-4147-A177-3AD203B41FA5}">
                      <a16:colId xmlns:a16="http://schemas.microsoft.com/office/drawing/2014/main" val="3408741375"/>
                    </a:ext>
                  </a:extLst>
                </a:gridCol>
                <a:gridCol w="1153426">
                  <a:extLst>
                    <a:ext uri="{9D8B030D-6E8A-4147-A177-3AD203B41FA5}">
                      <a16:colId xmlns:a16="http://schemas.microsoft.com/office/drawing/2014/main" val="3275528261"/>
                    </a:ext>
                  </a:extLst>
                </a:gridCol>
                <a:gridCol w="1153426">
                  <a:extLst>
                    <a:ext uri="{9D8B030D-6E8A-4147-A177-3AD203B41FA5}">
                      <a16:colId xmlns:a16="http://schemas.microsoft.com/office/drawing/2014/main" val="3847257294"/>
                    </a:ext>
                  </a:extLst>
                </a:gridCol>
                <a:gridCol w="1211098">
                  <a:extLst>
                    <a:ext uri="{9D8B030D-6E8A-4147-A177-3AD203B41FA5}">
                      <a16:colId xmlns:a16="http://schemas.microsoft.com/office/drawing/2014/main" val="707719808"/>
                    </a:ext>
                  </a:extLst>
                </a:gridCol>
                <a:gridCol w="1153426">
                  <a:extLst>
                    <a:ext uri="{9D8B030D-6E8A-4147-A177-3AD203B41FA5}">
                      <a16:colId xmlns:a16="http://schemas.microsoft.com/office/drawing/2014/main" val="3949139769"/>
                    </a:ext>
                  </a:extLst>
                </a:gridCol>
              </a:tblGrid>
              <a:tr h="229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Structural Equation Model (Volatility &amp; Fluency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Risk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Investment)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634073"/>
                  </a:ext>
                </a:extLst>
              </a:tr>
              <a:tr h="229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Volatility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Risk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Investment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Fluency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Risk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Investment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554973"/>
                  </a:ext>
                </a:extLst>
              </a:tr>
              <a:tr h="5174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Financial literacy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Effect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Indirect Effect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Residual Direct Effect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Effect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Indirect Effect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Residual Direct Effect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263242"/>
                  </a:ext>
                </a:extLst>
              </a:tr>
              <a:tr h="367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 quartile (N=95)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β=-.25 [-.47,-.04]*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β=-.18 [-.29,-.08]*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β=-.07 [-.27,.13]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β=.33 [-.03,.68]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β=.13 [-.05,.30]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β=.20 [-.12,52]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786589"/>
                  </a:ext>
                </a:extLst>
              </a:tr>
              <a:tr h="367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quartile (N=96)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β=-.10 [-.37,.16]</a:t>
                      </a:r>
                      <a:r>
                        <a:rPr lang="en-US" sz="1200">
                          <a:solidFill>
                            <a:srgbClr val="54545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β=-.11 [-.23,.01]</a:t>
                      </a:r>
                      <a:r>
                        <a:rPr lang="en-US" sz="14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β=.00 [-.25,.26]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β=.06 [-.29,.41]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β=.20 [-.01,.42]</a:t>
                      </a:r>
                      <a:r>
                        <a:rPr lang="en-US" sz="14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β=-.15 [-.48,.19]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812177"/>
                  </a:ext>
                </a:extLst>
              </a:tr>
              <a:tr h="367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3rd quartile (N=101)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β=.00 [-.22,.23]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β=-.03 [-.14,.08]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β=.03 [-.18,.24]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β=.47 [.17,.77]*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β=.30 [.14,.47]*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β=.16 [-.11,.43]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504513"/>
                  </a:ext>
                </a:extLst>
              </a:tr>
              <a:tr h="531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Bottom quartile (N=91)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β=.12 [-.15,.39]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β=-.07 [-.17,.03]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β=.19 [-.10,.48]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β=.57 [.29,.85]*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β=.39 [.11,.66]*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β=.18 [-.21,.58]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260349"/>
                  </a:ext>
                </a:extLst>
              </a:tr>
            </a:tbl>
          </a:graphicData>
        </a:graphic>
      </p:graphicFrame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76922" y="6017860"/>
            <a:ext cx="88967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Note. Coefficients and 95% confidence intervals. Confidence intervals obtained with bootstrapping (5,000 reps) for all total effects, indirect effects, and residuals direct effects.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indicates significant effects (based on 95% confidence intervals).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indicates marginally significant effects (based on 90% confidence intervals)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0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381624"/>
              </p:ext>
            </p:extLst>
          </p:nvPr>
        </p:nvGraphicFramePr>
        <p:xfrm>
          <a:off x="2467991" y="4015668"/>
          <a:ext cx="3581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76200" y="1219200"/>
            <a:ext cx="2895600" cy="251460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19800" y="1219200"/>
            <a:ext cx="2895600" cy="251460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90" y="5113963"/>
            <a:ext cx="1257239" cy="11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34791" y="5209805"/>
            <a:ext cx="248124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Risk Minimizing             Portfolio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GB" sz="4000" dirty="0"/>
              <a:t>Diversification 101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1118304" y="159333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 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1103" y="157480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 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6703" y="158646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 C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981200"/>
            <a:ext cx="273393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68" y="1981200"/>
            <a:ext cx="273393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955800"/>
            <a:ext cx="2627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40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348" y="5410306"/>
            <a:ext cx="1739644" cy="121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6200" y="1219200"/>
            <a:ext cx="2895600" cy="251460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77592" y="5602153"/>
            <a:ext cx="248124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Risk-Maximizing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Portfolio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0" y="1219200"/>
            <a:ext cx="2895600" cy="251460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1446"/>
              </p:ext>
            </p:extLst>
          </p:nvPr>
        </p:nvGraphicFramePr>
        <p:xfrm>
          <a:off x="2315592" y="4061532"/>
          <a:ext cx="358140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/>
              <a:t>Diversification 101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118304" y="159333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 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1103" y="157480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06703" y="158646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 C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981200"/>
            <a:ext cx="273393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68" y="1981200"/>
            <a:ext cx="273393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955800"/>
            <a:ext cx="2627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27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diversification is important</a:t>
            </a:r>
          </a:p>
        </p:txBody>
      </p:sp>
      <p:pic>
        <p:nvPicPr>
          <p:cNvPr id="1026" name="Picture 2" descr="http://2.bp.blogspot.com/_a9FNMR19fkk/SrBkUJVWenI/AAAAAAAAAKk/XPThnNcL3is/s1600/cumulative+comparison+perm+port+vs+TS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"/>
          <a:stretch/>
        </p:blipFill>
        <p:spPr bwMode="auto">
          <a:xfrm>
            <a:off x="1905000" y="2310941"/>
            <a:ext cx="4898223" cy="325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6899" y="2755440"/>
            <a:ext cx="1066802" cy="4231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Diversifed</a:t>
            </a:r>
            <a:endParaRPr lang="en-US" sz="1000" b="1" dirty="0"/>
          </a:p>
          <a:p>
            <a:endParaRPr lang="en-US" sz="100" b="1" dirty="0"/>
          </a:p>
          <a:p>
            <a:r>
              <a:rPr lang="en-US" sz="1000" b="1" dirty="0"/>
              <a:t>Non-Diversified</a:t>
            </a:r>
          </a:p>
        </p:txBody>
      </p:sp>
      <p:sp>
        <p:nvSpPr>
          <p:cNvPr id="5" name="Rectangle 4"/>
          <p:cNvSpPr/>
          <p:nvPr/>
        </p:nvSpPr>
        <p:spPr>
          <a:xfrm>
            <a:off x="825500" y="1214735"/>
            <a:ext cx="79375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Financial diversification reduces portfolio risk </a:t>
            </a:r>
            <a:r>
              <a:rPr lang="en-US" sz="1600" dirty="0"/>
              <a:t>(Markowitz 1952)</a:t>
            </a:r>
          </a:p>
          <a:p>
            <a:pPr lvl="1"/>
            <a:r>
              <a:rPr lang="en-US" dirty="0"/>
              <a:t>People can limit their losses and reduce portfolio fluctuations without sacrificing much gain.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In most developed countries, workers allocate their savings </a:t>
            </a:r>
            <a:r>
              <a:rPr lang="en-US" sz="1600" dirty="0"/>
              <a:t>(Lusardi 2009).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…and fail to diversify </a:t>
            </a:r>
            <a:r>
              <a:rPr lang="en-US" sz="1600" dirty="0"/>
              <a:t>(Campbell 2006)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969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Example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11768"/>
              </p:ext>
            </p:extLst>
          </p:nvPr>
        </p:nvGraphicFramePr>
        <p:xfrm>
          <a:off x="903891" y="1745438"/>
          <a:ext cx="6862886" cy="212236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297101">
                  <a:extLst>
                    <a:ext uri="{9D8B030D-6E8A-4147-A177-3AD203B41FA5}">
                      <a16:colId xmlns:a16="http://schemas.microsoft.com/office/drawing/2014/main" val="442999901"/>
                    </a:ext>
                  </a:extLst>
                </a:gridCol>
                <a:gridCol w="1188595">
                  <a:extLst>
                    <a:ext uri="{9D8B030D-6E8A-4147-A177-3AD203B41FA5}">
                      <a16:colId xmlns:a16="http://schemas.microsoft.com/office/drawing/2014/main" val="940288861"/>
                    </a:ext>
                  </a:extLst>
                </a:gridCol>
                <a:gridCol w="1188595">
                  <a:extLst>
                    <a:ext uri="{9D8B030D-6E8A-4147-A177-3AD203B41FA5}">
                      <a16:colId xmlns:a16="http://schemas.microsoft.com/office/drawing/2014/main" val="1252356454"/>
                    </a:ext>
                  </a:extLst>
                </a:gridCol>
                <a:gridCol w="1188595">
                  <a:extLst>
                    <a:ext uri="{9D8B030D-6E8A-4147-A177-3AD203B41FA5}">
                      <a16:colId xmlns:a16="http://schemas.microsoft.com/office/drawing/2014/main" val="2538312955"/>
                    </a:ext>
                  </a:extLst>
                </a:gridCol>
              </a:tblGrid>
              <a:tr h="446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1921075"/>
                  </a:ext>
                </a:extLst>
              </a:tr>
              <a:tr h="5585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TD U.S. Blue Chip Equity Fund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+ 30.8%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- 4.7%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+ 25.5%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061634"/>
                  </a:ext>
                </a:extLst>
              </a:tr>
              <a:tr h="5585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TD Canadian Health Sciences Fund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+ 32.8%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- 15.2%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+ 17.3%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1451337"/>
                  </a:ext>
                </a:extLst>
              </a:tr>
              <a:tr h="5585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TD Canadian Small-Cap Fund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- 7.8%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+ 18.7%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- 1.9%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5321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81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Research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630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8080"/>
                </a:solidFill>
              </a:rPr>
              <a:t>What we know:</a:t>
            </a:r>
          </a:p>
          <a:p>
            <a:r>
              <a:rPr lang="en-US" sz="1800" dirty="0"/>
              <a:t>Lay Investors </a:t>
            </a:r>
            <a:r>
              <a:rPr lang="en-US" sz="1800" b="1" dirty="0"/>
              <a:t>ignore how covariance relates to risk </a:t>
            </a:r>
            <a:r>
              <a:rPr lang="en-US" sz="1200" dirty="0"/>
              <a:t>(</a:t>
            </a:r>
            <a:r>
              <a:rPr lang="en-US" sz="1200" dirty="0" err="1"/>
              <a:t>Hedesstrom</a:t>
            </a:r>
            <a:r>
              <a:rPr lang="en-US" sz="1200" dirty="0"/>
              <a:t> et al. 2006 ; </a:t>
            </a:r>
            <a:r>
              <a:rPr lang="en-US" sz="1200" dirty="0" err="1"/>
              <a:t>Benartzi</a:t>
            </a:r>
            <a:r>
              <a:rPr lang="en-US" sz="1200" dirty="0"/>
              <a:t> &amp; </a:t>
            </a:r>
            <a:r>
              <a:rPr lang="en-US" sz="1200" dirty="0" err="1"/>
              <a:t>Thaler</a:t>
            </a:r>
            <a:r>
              <a:rPr lang="en-US" sz="1200" dirty="0"/>
              <a:t> 2001)</a:t>
            </a:r>
            <a:endParaRPr lang="en-US" sz="2000" dirty="0"/>
          </a:p>
          <a:p>
            <a:r>
              <a:rPr lang="en-US" sz="1800" dirty="0"/>
              <a:t>They rely on </a:t>
            </a:r>
            <a:r>
              <a:rPr lang="en-US" sz="1800" b="1" dirty="0"/>
              <a:t>subjective risk perception </a:t>
            </a:r>
            <a:r>
              <a:rPr lang="en-US" sz="1200" dirty="0"/>
              <a:t>(Dowling and </a:t>
            </a:r>
            <a:r>
              <a:rPr lang="en-US" sz="1200" dirty="0" err="1"/>
              <a:t>Staelin</a:t>
            </a:r>
            <a:r>
              <a:rPr lang="en-US" sz="1200" dirty="0"/>
              <a:t> 1994; </a:t>
            </a:r>
            <a:r>
              <a:rPr lang="en-US" sz="1200" dirty="0" err="1"/>
              <a:t>Slovic</a:t>
            </a:r>
            <a:r>
              <a:rPr lang="en-US" sz="1200" dirty="0"/>
              <a:t> 1987; </a:t>
            </a:r>
            <a:r>
              <a:rPr lang="en-US" sz="1200" dirty="0" err="1"/>
              <a:t>Slovic</a:t>
            </a:r>
            <a:r>
              <a:rPr lang="en-US" sz="1200" dirty="0"/>
              <a:t> 1972)</a:t>
            </a:r>
            <a:endParaRPr lang="en-US" sz="1800" dirty="0"/>
          </a:p>
          <a:p>
            <a:r>
              <a:rPr lang="fr-FR" sz="1800" dirty="0"/>
              <a:t>Lay </a:t>
            </a:r>
            <a:r>
              <a:rPr lang="fr-FR" sz="1800" dirty="0" err="1"/>
              <a:t>risk</a:t>
            </a:r>
            <a:r>
              <a:rPr lang="fr-FR" sz="1800" dirty="0"/>
              <a:t> perception </a:t>
            </a:r>
            <a:r>
              <a:rPr lang="fr-FR" sz="1800" dirty="0" err="1"/>
              <a:t>largely</a:t>
            </a:r>
            <a:r>
              <a:rPr lang="fr-FR" sz="1800" dirty="0"/>
              <a:t> relies on </a:t>
            </a:r>
            <a:r>
              <a:rPr lang="fr-FR" sz="1800" dirty="0" err="1"/>
              <a:t>perceived</a:t>
            </a:r>
            <a:r>
              <a:rPr lang="fr-FR" sz="1800" dirty="0"/>
              <a:t> </a:t>
            </a:r>
            <a:r>
              <a:rPr lang="fr-FR" sz="1800" dirty="0" err="1"/>
              <a:t>fluency</a:t>
            </a:r>
            <a:r>
              <a:rPr lang="fr-FR" sz="1800" dirty="0"/>
              <a:t> (</a:t>
            </a:r>
            <a:r>
              <a:rPr lang="fr-FR" sz="1800" dirty="0" err="1"/>
              <a:t>what’s</a:t>
            </a:r>
            <a:r>
              <a:rPr lang="fr-FR" sz="1800" dirty="0"/>
              <a:t> </a:t>
            </a:r>
            <a:r>
              <a:rPr lang="fr-FR" sz="1800" dirty="0" err="1"/>
              <a:t>disfluent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risky</a:t>
            </a:r>
            <a:r>
              <a:rPr lang="fr-FR" sz="1800" dirty="0"/>
              <a:t>)                                        </a:t>
            </a:r>
            <a:r>
              <a:rPr lang="en-US" sz="1200" dirty="0"/>
              <a:t>(Alter &amp; Oppenheimer, 2009a; Alter et al., 2007)</a:t>
            </a:r>
          </a:p>
          <a:p>
            <a:pPr marL="0" indent="0">
              <a:buNone/>
            </a:pPr>
            <a:endParaRPr lang="en-US" sz="2000" b="1" dirty="0">
              <a:solidFill>
                <a:srgbClr val="00808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8080"/>
                </a:solidFill>
              </a:rPr>
              <a:t>What we don’t know:</a:t>
            </a:r>
          </a:p>
          <a:p>
            <a:r>
              <a:rPr lang="en-US" sz="1800" b="1" dirty="0"/>
              <a:t>How covariance information </a:t>
            </a:r>
            <a:r>
              <a:rPr lang="en-US" sz="1800" dirty="0"/>
              <a:t>(past or expected performances) </a:t>
            </a:r>
            <a:r>
              <a:rPr lang="en-US" sz="1800" b="1" dirty="0"/>
              <a:t>impacts subjective risk perception and investment decisions </a:t>
            </a:r>
          </a:p>
          <a:p>
            <a:endParaRPr lang="en-US" sz="14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008080"/>
                </a:solidFill>
              </a:rPr>
              <a:t>What we propose:</a:t>
            </a:r>
          </a:p>
          <a:p>
            <a:r>
              <a:rPr lang="en-US" sz="1800" dirty="0"/>
              <a:t>Lay investors judge risk based on how fluently they process covariance information </a:t>
            </a:r>
            <a:r>
              <a:rPr lang="en-US" sz="1800" b="1" dirty="0">
                <a:solidFill>
                  <a:srgbClr val="008080"/>
                </a:solidFill>
                <a:sym typeface="Wingdings" pitchFamily="2" charset="2"/>
              </a:rPr>
              <a:t>Negative Correlation  Disfluency  Perceived Risk</a:t>
            </a:r>
          </a:p>
          <a:p>
            <a:r>
              <a:rPr lang="fr-FR" sz="1800" dirty="0"/>
              <a:t>Lay </a:t>
            </a:r>
            <a:r>
              <a:rPr lang="fr-FR" sz="1800" dirty="0" err="1"/>
              <a:t>investors</a:t>
            </a:r>
            <a:r>
              <a:rPr lang="fr-FR" sz="1800" dirty="0"/>
              <a:t> </a:t>
            </a:r>
            <a:r>
              <a:rPr lang="fr-FR" sz="1800" dirty="0" err="1"/>
              <a:t>avoid</a:t>
            </a:r>
            <a:r>
              <a:rPr lang="fr-FR" sz="1800" dirty="0"/>
              <a:t> </a:t>
            </a:r>
            <a:r>
              <a:rPr lang="fr-FR" sz="1800" dirty="0" err="1"/>
              <a:t>negatively</a:t>
            </a:r>
            <a:r>
              <a:rPr lang="fr-FR" sz="1800" dirty="0"/>
              <a:t> </a:t>
            </a:r>
            <a:r>
              <a:rPr lang="fr-FR" sz="1800" dirty="0" err="1"/>
              <a:t>correlated</a:t>
            </a:r>
            <a:r>
              <a:rPr lang="fr-FR" sz="1800" dirty="0"/>
              <a:t> assets, </a:t>
            </a:r>
            <a:r>
              <a:rPr lang="fr-FR" sz="1800" dirty="0" err="1"/>
              <a:t>erroneously</a:t>
            </a:r>
            <a:r>
              <a:rPr lang="fr-FR" sz="1800" dirty="0"/>
              <a:t> </a:t>
            </a:r>
            <a:r>
              <a:rPr lang="fr-FR" sz="1800" dirty="0" err="1"/>
              <a:t>thinking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they</a:t>
            </a:r>
            <a:r>
              <a:rPr lang="fr-FR" sz="1800" dirty="0"/>
              <a:t> </a:t>
            </a:r>
            <a:r>
              <a:rPr lang="fr-FR" sz="1800" dirty="0" err="1"/>
              <a:t>increase</a:t>
            </a:r>
            <a:r>
              <a:rPr lang="fr-FR" sz="1800" dirty="0"/>
              <a:t> </a:t>
            </a:r>
            <a:r>
              <a:rPr lang="fr-FR" sz="1800" dirty="0" err="1"/>
              <a:t>risk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017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0ED61-C67F-45FB-9846-67E159A0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162C1-3D39-479E-B61B-D7D839FA6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run on </a:t>
            </a:r>
            <a:r>
              <a:rPr lang="en-US" dirty="0" err="1"/>
              <a:t>MTurk</a:t>
            </a:r>
            <a:endParaRPr lang="en-US" dirty="0"/>
          </a:p>
          <a:p>
            <a:r>
              <a:rPr lang="en-US" dirty="0"/>
              <a:t>Study 1 (n=900), exploring reasons </a:t>
            </a:r>
          </a:p>
          <a:p>
            <a:r>
              <a:rPr lang="en-US" dirty="0"/>
              <a:t>Study 2 (n=395), mediation by fluency &amp; risk</a:t>
            </a:r>
          </a:p>
          <a:p>
            <a:r>
              <a:rPr lang="en-US" dirty="0"/>
              <a:t>Study 3 (n=615), manipulating risk preference</a:t>
            </a:r>
          </a:p>
          <a:p>
            <a:r>
              <a:rPr lang="en-US" dirty="0"/>
              <a:t>Study 4 (n=603), debiasing intervention 1</a:t>
            </a:r>
          </a:p>
          <a:p>
            <a:r>
              <a:rPr lang="en-US" dirty="0"/>
              <a:t>Study 5 (n=408), debiasing intervention 2</a:t>
            </a:r>
          </a:p>
        </p:txBody>
      </p:sp>
    </p:spTree>
    <p:extLst>
      <p:ext uri="{BB962C8B-B14F-4D97-AF65-F5344CB8AC3E}">
        <p14:creationId xmlns:p14="http://schemas.microsoft.com/office/powerpoint/2010/main" val="2945831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1055</TotalTime>
  <Words>2510</Words>
  <Application>Microsoft Macintosh PowerPoint</Application>
  <PresentationFormat>On-screen Show (4:3)</PresentationFormat>
  <Paragraphs>383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Garamond</vt:lpstr>
      <vt:lpstr>Times New Roman</vt:lpstr>
      <vt:lpstr>Office Theme</vt:lpstr>
      <vt:lpstr>Easy, breezy, risky:  Lay investors fail to diversify because correlated assets feel more fluent and less risky</vt:lpstr>
      <vt:lpstr>Co-authors</vt:lpstr>
      <vt:lpstr>Do you prefer A and B? Or A and C? </vt:lpstr>
      <vt:lpstr>Diversification 101</vt:lpstr>
      <vt:lpstr>Diversification 101</vt:lpstr>
      <vt:lpstr>Why diversification is important</vt:lpstr>
      <vt:lpstr>Example</vt:lpstr>
      <vt:lpstr>Current Research</vt:lpstr>
      <vt:lpstr>Overview of Studies</vt:lpstr>
      <vt:lpstr>Study 1</vt:lpstr>
      <vt:lpstr>Study 1: Methods</vt:lpstr>
      <vt:lpstr>Study 1 Methods</vt:lpstr>
      <vt:lpstr>Study 1: Financial Literacy Scale</vt:lpstr>
      <vt:lpstr>Study 1: Lay investors avoid diversification</vt:lpstr>
      <vt:lpstr>Study 1: Self-reported Reasons</vt:lpstr>
      <vt:lpstr>Study 1: Self-reported Reasons</vt:lpstr>
      <vt:lpstr>Study 1: Summary</vt:lpstr>
      <vt:lpstr>Study 1: Limitations</vt:lpstr>
      <vt:lpstr>Study 2: Methods</vt:lpstr>
      <vt:lpstr>Mediators (in random order)</vt:lpstr>
      <vt:lpstr>PowerPoint Presentation</vt:lpstr>
      <vt:lpstr>Study 2</vt:lpstr>
      <vt:lpstr>Study 3: Manipulating risk preference</vt:lpstr>
      <vt:lpstr>Study 3</vt:lpstr>
      <vt:lpstr>Study 4: Debiasing</vt:lpstr>
      <vt:lpstr>Study 4</vt:lpstr>
      <vt:lpstr>PowerPoint Presentation</vt:lpstr>
      <vt:lpstr>Study 5: Debiasing</vt:lpstr>
      <vt:lpstr>Study 5: Methods</vt:lpstr>
      <vt:lpstr>Study 5</vt:lpstr>
      <vt:lpstr>Study 5: Summary</vt:lpstr>
      <vt:lpstr>Limitations</vt:lpstr>
      <vt:lpstr>Summary of Contributions</vt:lpstr>
      <vt:lpstr>Thank You!</vt:lpstr>
      <vt:lpstr>Extra slides</vt:lpstr>
      <vt:lpstr>Study 1</vt:lpstr>
      <vt:lpstr>Study 2</vt:lpstr>
    </vt:vector>
  </TitlesOfParts>
  <Company>The Univeristy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Easy, breezy, risky:  Lay investors fail to diversify because correlated assets feel more fluent and less risky</dc:title>
  <dc:creator>Yann Cornil</dc:creator>
  <cp:lastModifiedBy>olinbeck@student.ubc.ca</cp:lastModifiedBy>
  <cp:revision>73</cp:revision>
  <dcterms:created xsi:type="dcterms:W3CDTF">2019-11-13T18:54:19Z</dcterms:created>
  <dcterms:modified xsi:type="dcterms:W3CDTF">2022-10-27T17:25:30Z</dcterms:modified>
</cp:coreProperties>
</file>